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68"/>
  </p:notesMasterIdLst>
  <p:sldIdLst>
    <p:sldId id="6379" r:id="rId3"/>
    <p:sldId id="6332" r:id="rId4"/>
    <p:sldId id="6367" r:id="rId5"/>
    <p:sldId id="6385" r:id="rId6"/>
    <p:sldId id="260" r:id="rId7"/>
    <p:sldId id="258" r:id="rId8"/>
    <p:sldId id="6351" r:id="rId9"/>
    <p:sldId id="6370" r:id="rId10"/>
    <p:sldId id="6375" r:id="rId11"/>
    <p:sldId id="6366" r:id="rId12"/>
    <p:sldId id="6373" r:id="rId13"/>
    <p:sldId id="6371" r:id="rId14"/>
    <p:sldId id="6380" r:id="rId15"/>
    <p:sldId id="6372" r:id="rId16"/>
    <p:sldId id="6329" r:id="rId17"/>
    <p:sldId id="6377" r:id="rId18"/>
    <p:sldId id="6378" r:id="rId19"/>
    <p:sldId id="6376" r:id="rId20"/>
    <p:sldId id="6360" r:id="rId21"/>
    <p:sldId id="261" r:id="rId22"/>
    <p:sldId id="259" r:id="rId23"/>
    <p:sldId id="262" r:id="rId24"/>
    <p:sldId id="263" r:id="rId25"/>
    <p:sldId id="264" r:id="rId26"/>
    <p:sldId id="266" r:id="rId27"/>
    <p:sldId id="267" r:id="rId28"/>
    <p:sldId id="270" r:id="rId29"/>
    <p:sldId id="271" r:id="rId30"/>
    <p:sldId id="272" r:id="rId31"/>
    <p:sldId id="273" r:id="rId32"/>
    <p:sldId id="275" r:id="rId33"/>
    <p:sldId id="274" r:id="rId34"/>
    <p:sldId id="276" r:id="rId35"/>
    <p:sldId id="277" r:id="rId36"/>
    <p:sldId id="6381" r:id="rId37"/>
    <p:sldId id="279" r:id="rId38"/>
    <p:sldId id="280" r:id="rId39"/>
    <p:sldId id="281" r:id="rId40"/>
    <p:sldId id="282" r:id="rId41"/>
    <p:sldId id="283" r:id="rId42"/>
    <p:sldId id="285" r:id="rId43"/>
    <p:sldId id="286" r:id="rId44"/>
    <p:sldId id="288" r:id="rId45"/>
    <p:sldId id="289" r:id="rId46"/>
    <p:sldId id="6340" r:id="rId47"/>
    <p:sldId id="6330" r:id="rId48"/>
    <p:sldId id="6333" r:id="rId49"/>
    <p:sldId id="6331" r:id="rId50"/>
    <p:sldId id="6334" r:id="rId51"/>
    <p:sldId id="6382" r:id="rId52"/>
    <p:sldId id="6345" r:id="rId53"/>
    <p:sldId id="6386" r:id="rId54"/>
    <p:sldId id="6387" r:id="rId55"/>
    <p:sldId id="6388" r:id="rId56"/>
    <p:sldId id="6389" r:id="rId57"/>
    <p:sldId id="6390" r:id="rId58"/>
    <p:sldId id="6391" r:id="rId59"/>
    <p:sldId id="6392" r:id="rId60"/>
    <p:sldId id="6393" r:id="rId61"/>
    <p:sldId id="6394" r:id="rId62"/>
    <p:sldId id="6395" r:id="rId63"/>
    <p:sldId id="6396" r:id="rId64"/>
    <p:sldId id="6397" r:id="rId65"/>
    <p:sldId id="6328" r:id="rId66"/>
    <p:sldId id="636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50"/>
    <a:srgbClr val="006A64"/>
    <a:srgbClr val="008078"/>
    <a:srgbClr val="00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1"/>
    <p:restoredTop sz="96190"/>
  </p:normalViewPr>
  <p:slideViewPr>
    <p:cSldViewPr snapToGrid="0">
      <p:cViewPr varScale="1">
        <p:scale>
          <a:sx n="113" d="100"/>
          <a:sy n="113" d="100"/>
        </p:scale>
        <p:origin x="208" y="392"/>
      </p:cViewPr>
      <p:guideLst/>
    </p:cSldViewPr>
  </p:slideViewPr>
  <p:outlineViewPr>
    <p:cViewPr>
      <p:scale>
        <a:sx n="33" d="100"/>
        <a:sy n="33" d="100"/>
      </p:scale>
      <p:origin x="0" y="-2687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5D27-ADB4-9E45-8131-ACDD18D6442B}"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14552-7C73-0A42-B22E-C8A9003C6C4A}" type="slidenum">
              <a:rPr lang="en-US" smtClean="0"/>
              <a:t>‹#›</a:t>
            </a:fld>
            <a:endParaRPr lang="en-US"/>
          </a:p>
        </p:txBody>
      </p:sp>
    </p:spTree>
    <p:extLst>
      <p:ext uri="{BB962C8B-B14F-4D97-AF65-F5344CB8AC3E}">
        <p14:creationId xmlns:p14="http://schemas.microsoft.com/office/powerpoint/2010/main" val="327371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a:t>
            </a:fld>
            <a:endParaRPr lang="en-US" dirty="0"/>
          </a:p>
        </p:txBody>
      </p:sp>
    </p:spTree>
    <p:extLst>
      <p:ext uri="{BB962C8B-B14F-4D97-AF65-F5344CB8AC3E}">
        <p14:creationId xmlns:p14="http://schemas.microsoft.com/office/powerpoint/2010/main" val="313026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11</a:t>
            </a:fld>
            <a:endParaRPr lang="en-US"/>
          </a:p>
        </p:txBody>
      </p:sp>
    </p:spTree>
    <p:extLst>
      <p:ext uri="{BB962C8B-B14F-4D97-AF65-F5344CB8AC3E}">
        <p14:creationId xmlns:p14="http://schemas.microsoft.com/office/powerpoint/2010/main" val="3593673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12</a:t>
            </a:fld>
            <a:endParaRPr lang="en-US"/>
          </a:p>
        </p:txBody>
      </p:sp>
    </p:spTree>
    <p:extLst>
      <p:ext uri="{BB962C8B-B14F-4D97-AF65-F5344CB8AC3E}">
        <p14:creationId xmlns:p14="http://schemas.microsoft.com/office/powerpoint/2010/main" val="104092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13</a:t>
            </a:fld>
            <a:endParaRPr lang="en-US" dirty="0"/>
          </a:p>
        </p:txBody>
      </p:sp>
    </p:spTree>
    <p:extLst>
      <p:ext uri="{BB962C8B-B14F-4D97-AF65-F5344CB8AC3E}">
        <p14:creationId xmlns:p14="http://schemas.microsoft.com/office/powerpoint/2010/main" val="306929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14</a:t>
            </a:fld>
            <a:endParaRPr lang="en-US" dirty="0"/>
          </a:p>
        </p:txBody>
      </p:sp>
    </p:spTree>
    <p:extLst>
      <p:ext uri="{BB962C8B-B14F-4D97-AF65-F5344CB8AC3E}">
        <p14:creationId xmlns:p14="http://schemas.microsoft.com/office/powerpoint/2010/main" val="884748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15</a:t>
            </a:fld>
            <a:endParaRPr lang="en-US" dirty="0"/>
          </a:p>
        </p:txBody>
      </p:sp>
    </p:spTree>
    <p:extLst>
      <p:ext uri="{BB962C8B-B14F-4D97-AF65-F5344CB8AC3E}">
        <p14:creationId xmlns:p14="http://schemas.microsoft.com/office/powerpoint/2010/main" val="207040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16</a:t>
            </a:fld>
            <a:endParaRPr lang="en-US" dirty="0"/>
          </a:p>
        </p:txBody>
      </p:sp>
    </p:spTree>
    <p:extLst>
      <p:ext uri="{BB962C8B-B14F-4D97-AF65-F5344CB8AC3E}">
        <p14:creationId xmlns:p14="http://schemas.microsoft.com/office/powerpoint/2010/main" val="251916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17</a:t>
            </a:fld>
            <a:endParaRPr lang="en-US" dirty="0"/>
          </a:p>
        </p:txBody>
      </p:sp>
    </p:spTree>
    <p:extLst>
      <p:ext uri="{BB962C8B-B14F-4D97-AF65-F5344CB8AC3E}">
        <p14:creationId xmlns:p14="http://schemas.microsoft.com/office/powerpoint/2010/main" val="1693335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18</a:t>
            </a:fld>
            <a:endParaRPr lang="en-US" dirty="0"/>
          </a:p>
        </p:txBody>
      </p:sp>
    </p:spTree>
    <p:extLst>
      <p:ext uri="{BB962C8B-B14F-4D97-AF65-F5344CB8AC3E}">
        <p14:creationId xmlns:p14="http://schemas.microsoft.com/office/powerpoint/2010/main" val="429156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19</a:t>
            </a:fld>
            <a:endParaRPr lang="en-US" dirty="0"/>
          </a:p>
        </p:txBody>
      </p:sp>
    </p:spTree>
    <p:extLst>
      <p:ext uri="{BB962C8B-B14F-4D97-AF65-F5344CB8AC3E}">
        <p14:creationId xmlns:p14="http://schemas.microsoft.com/office/powerpoint/2010/main" val="2696828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20</a:t>
            </a:fld>
            <a:endParaRPr lang="en-US" dirty="0"/>
          </a:p>
        </p:txBody>
      </p:sp>
    </p:spTree>
    <p:extLst>
      <p:ext uri="{BB962C8B-B14F-4D97-AF65-F5344CB8AC3E}">
        <p14:creationId xmlns:p14="http://schemas.microsoft.com/office/powerpoint/2010/main" val="4236181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b7e92c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deb7e92cc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The story is currently pretty different for water data. You have to know pretty much exactly what you’re looking for and who you want it from. If you were to do a general search for water data, you would get a mix of structured and unstructured data, most of it from USGS systems like NWIS or the Water Quality Portal, probably dominated by state- or nation-wide views of data without getting granular site-level information on your first look. And you’re probably missing important data providers as well as topics.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23</a:t>
            </a:fld>
            <a:endParaRPr lang="en-US"/>
          </a:p>
        </p:txBody>
      </p:sp>
    </p:spTree>
    <p:extLst>
      <p:ext uri="{BB962C8B-B14F-4D97-AF65-F5344CB8AC3E}">
        <p14:creationId xmlns:p14="http://schemas.microsoft.com/office/powerpoint/2010/main" val="4125240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24</a:t>
            </a:fld>
            <a:endParaRPr lang="en-US"/>
          </a:p>
        </p:txBody>
      </p:sp>
    </p:spTree>
    <p:extLst>
      <p:ext uri="{BB962C8B-B14F-4D97-AF65-F5344CB8AC3E}">
        <p14:creationId xmlns:p14="http://schemas.microsoft.com/office/powerpoint/2010/main" val="3035458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25</a:t>
            </a:fld>
            <a:endParaRPr lang="en-US"/>
          </a:p>
        </p:txBody>
      </p:sp>
    </p:spTree>
    <p:extLst>
      <p:ext uri="{BB962C8B-B14F-4D97-AF65-F5344CB8AC3E}">
        <p14:creationId xmlns:p14="http://schemas.microsoft.com/office/powerpoint/2010/main" val="3210027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26</a:t>
            </a:fld>
            <a:endParaRPr lang="en-US"/>
          </a:p>
        </p:txBody>
      </p:sp>
    </p:spTree>
    <p:extLst>
      <p:ext uri="{BB962C8B-B14F-4D97-AF65-F5344CB8AC3E}">
        <p14:creationId xmlns:p14="http://schemas.microsoft.com/office/powerpoint/2010/main" val="3364217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27</a:t>
            </a:fld>
            <a:endParaRPr lang="en-US"/>
          </a:p>
        </p:txBody>
      </p:sp>
    </p:spTree>
    <p:extLst>
      <p:ext uri="{BB962C8B-B14F-4D97-AF65-F5344CB8AC3E}">
        <p14:creationId xmlns:p14="http://schemas.microsoft.com/office/powerpoint/2010/main" val="287668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28</a:t>
            </a:fld>
            <a:endParaRPr lang="en-US"/>
          </a:p>
        </p:txBody>
      </p:sp>
    </p:spTree>
    <p:extLst>
      <p:ext uri="{BB962C8B-B14F-4D97-AF65-F5344CB8AC3E}">
        <p14:creationId xmlns:p14="http://schemas.microsoft.com/office/powerpoint/2010/main" val="20408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29</a:t>
            </a:fld>
            <a:endParaRPr lang="en-US" dirty="0"/>
          </a:p>
        </p:txBody>
      </p:sp>
    </p:spTree>
    <p:extLst>
      <p:ext uri="{BB962C8B-B14F-4D97-AF65-F5344CB8AC3E}">
        <p14:creationId xmlns:p14="http://schemas.microsoft.com/office/powerpoint/2010/main" val="2907298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30</a:t>
            </a:fld>
            <a:endParaRPr lang="en-US" dirty="0"/>
          </a:p>
        </p:txBody>
      </p:sp>
    </p:spTree>
    <p:extLst>
      <p:ext uri="{BB962C8B-B14F-4D97-AF65-F5344CB8AC3E}">
        <p14:creationId xmlns:p14="http://schemas.microsoft.com/office/powerpoint/2010/main" val="1757276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31</a:t>
            </a:fld>
            <a:endParaRPr lang="en-US"/>
          </a:p>
        </p:txBody>
      </p:sp>
    </p:spTree>
    <p:extLst>
      <p:ext uri="{BB962C8B-B14F-4D97-AF65-F5344CB8AC3E}">
        <p14:creationId xmlns:p14="http://schemas.microsoft.com/office/powerpoint/2010/main" val="892596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32</a:t>
            </a:fld>
            <a:endParaRPr lang="en-US"/>
          </a:p>
        </p:txBody>
      </p:sp>
    </p:spTree>
    <p:extLst>
      <p:ext uri="{BB962C8B-B14F-4D97-AF65-F5344CB8AC3E}">
        <p14:creationId xmlns:p14="http://schemas.microsoft.com/office/powerpoint/2010/main" val="284509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eb7e92cc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deb7e92cca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200"/>
              <a:buFont typeface="Calibri"/>
              <a:buNone/>
            </a:pPr>
            <a:r>
              <a:rPr lang="en-US"/>
              <a:t>So what geoconnex aims to do is leverage the technology that is already used to organize a variety of commercial information for the purposes of making water data much more findable to both lay users and academic and professional users. You can imagine being bale to search for water data And having metadata organized for oyu by theme or topic, and having data from ALL organization well organized and presented for you. For example, you should be able to easily find data from streamgages, bot only from USGS, but also state and local agencies.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33</a:t>
            </a:fld>
            <a:endParaRPr lang="en-US"/>
          </a:p>
        </p:txBody>
      </p:sp>
    </p:spTree>
    <p:extLst>
      <p:ext uri="{BB962C8B-B14F-4D97-AF65-F5344CB8AC3E}">
        <p14:creationId xmlns:p14="http://schemas.microsoft.com/office/powerpoint/2010/main" val="1124593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34</a:t>
            </a:fld>
            <a:endParaRPr lang="en-US"/>
          </a:p>
        </p:txBody>
      </p:sp>
    </p:spTree>
    <p:extLst>
      <p:ext uri="{BB962C8B-B14F-4D97-AF65-F5344CB8AC3E}">
        <p14:creationId xmlns:p14="http://schemas.microsoft.com/office/powerpoint/2010/main" val="3558963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35</a:t>
            </a:fld>
            <a:endParaRPr lang="en-US"/>
          </a:p>
        </p:txBody>
      </p:sp>
    </p:spTree>
    <p:extLst>
      <p:ext uri="{BB962C8B-B14F-4D97-AF65-F5344CB8AC3E}">
        <p14:creationId xmlns:p14="http://schemas.microsoft.com/office/powerpoint/2010/main" val="1524488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48</a:t>
            </a:fld>
            <a:endParaRPr lang="en-US"/>
          </a:p>
        </p:txBody>
      </p:sp>
    </p:spTree>
    <p:extLst>
      <p:ext uri="{BB962C8B-B14F-4D97-AF65-F5344CB8AC3E}">
        <p14:creationId xmlns:p14="http://schemas.microsoft.com/office/powerpoint/2010/main" val="1781664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49</a:t>
            </a:fld>
            <a:endParaRPr lang="en-US"/>
          </a:p>
        </p:txBody>
      </p:sp>
    </p:spTree>
    <p:extLst>
      <p:ext uri="{BB962C8B-B14F-4D97-AF65-F5344CB8AC3E}">
        <p14:creationId xmlns:p14="http://schemas.microsoft.com/office/powerpoint/2010/main" val="1852883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50</a:t>
            </a:fld>
            <a:endParaRPr lang="en-US"/>
          </a:p>
        </p:txBody>
      </p:sp>
    </p:spTree>
    <p:extLst>
      <p:ext uri="{BB962C8B-B14F-4D97-AF65-F5344CB8AC3E}">
        <p14:creationId xmlns:p14="http://schemas.microsoft.com/office/powerpoint/2010/main" val="3959020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51</a:t>
            </a:fld>
            <a:endParaRPr lang="en-US"/>
          </a:p>
        </p:txBody>
      </p:sp>
    </p:spTree>
    <p:extLst>
      <p:ext uri="{BB962C8B-B14F-4D97-AF65-F5344CB8AC3E}">
        <p14:creationId xmlns:p14="http://schemas.microsoft.com/office/powerpoint/2010/main" val="3172786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d5edfd6000_0_23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So, in working with USGS, we imagine </a:t>
            </a:r>
            <a:r>
              <a:rPr lang="en-US" sz="1200" b="0" dirty="0" err="1">
                <a:solidFill>
                  <a:schemeClr val="dk1"/>
                </a:solidFill>
                <a:latin typeface="Calibri"/>
                <a:ea typeface="Calibri"/>
                <a:cs typeface="Calibri"/>
                <a:sym typeface="Calibri"/>
              </a:rPr>
              <a:t>geoconnex</a:t>
            </a:r>
            <a:r>
              <a:rPr lang="en-US" sz="1200" b="0" dirty="0">
                <a:solidFill>
                  <a:schemeClr val="dk1"/>
                </a:solidFill>
                <a:latin typeface="Calibri"/>
                <a:ea typeface="Calibri"/>
                <a:cs typeface="Calibri"/>
                <a:sym typeface="Calibri"/>
              </a:rPr>
              <a:t> serving as a kind catalog for data that has been addressed to the national hydrography, the national stream network (and hopefully at some point, also </a:t>
            </a:r>
            <a:r>
              <a:rPr lang="en-US" sz="1200" b="0">
                <a:solidFill>
                  <a:schemeClr val="dk1"/>
                </a:solidFill>
                <a:latin typeface="Calibri"/>
                <a:ea typeface="Calibri"/>
                <a:cs typeface="Calibri"/>
                <a:sym typeface="Calibri"/>
              </a:rPr>
              <a:t>groundwater features), </a:t>
            </a:r>
            <a:r>
              <a:rPr lang="en-US" sz="1200" b="0" dirty="0">
                <a:solidFill>
                  <a:schemeClr val="dk1"/>
                </a:solidFill>
                <a:latin typeface="Calibri"/>
                <a:ea typeface="Calibri"/>
                <a:cs typeface="Calibri"/>
                <a:sym typeface="Calibri"/>
              </a:rPr>
              <a:t>which will be </a:t>
            </a:r>
            <a:r>
              <a:rPr lang="en-US" sz="1200" b="0" dirty="0" err="1">
                <a:solidFill>
                  <a:schemeClr val="dk1"/>
                </a:solidFill>
                <a:latin typeface="Calibri"/>
                <a:ea typeface="Calibri"/>
                <a:cs typeface="Calibri"/>
                <a:sym typeface="Calibri"/>
              </a:rPr>
              <a:t>mainained</a:t>
            </a:r>
            <a:r>
              <a:rPr lang="en-US" sz="1200" b="0" dirty="0">
                <a:solidFill>
                  <a:schemeClr val="dk1"/>
                </a:solidFill>
                <a:latin typeface="Calibri"/>
                <a:ea typeface="Calibri"/>
                <a:cs typeface="Calibri"/>
                <a:sym typeface="Calibri"/>
              </a:rPr>
              <a:t> by the new USGS  3D hydrography program “Infostructure”, which ill include tools to create hydrologic addresses for any user’s data. </a:t>
            </a:r>
            <a:r>
              <a:rPr lang="en-US" sz="1200" b="0" dirty="0" err="1">
                <a:solidFill>
                  <a:schemeClr val="dk1"/>
                </a:solidFill>
                <a:latin typeface="Calibri"/>
                <a:ea typeface="Calibri"/>
                <a:cs typeface="Calibri"/>
                <a:sym typeface="Calibri"/>
              </a:rPr>
              <a:t>Becci</a:t>
            </a:r>
            <a:r>
              <a:rPr lang="en-US" sz="1200" b="0" dirty="0">
                <a:solidFill>
                  <a:schemeClr val="dk1"/>
                </a:solidFill>
                <a:latin typeface="Calibri"/>
                <a:ea typeface="Calibri"/>
                <a:cs typeface="Calibri"/>
                <a:sym typeface="Calibri"/>
              </a:rPr>
              <a:t> Anderson from USGS is going to talk in more detail after me about that, so just know these two projects are coordinating closely. </a:t>
            </a:r>
            <a:endParaRPr sz="1200" b="0" dirty="0">
              <a:solidFill>
                <a:schemeClr val="dk1"/>
              </a:solidFill>
              <a:latin typeface="Calibri"/>
              <a:ea typeface="Calibri"/>
              <a:cs typeface="Calibri"/>
              <a:sym typeface="Calibri"/>
            </a:endParaRPr>
          </a:p>
        </p:txBody>
      </p:sp>
      <p:sp>
        <p:nvSpPr>
          <p:cNvPr id="775" name="Google Shape;775;gd5edfd6000_0_2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776" name="Google Shape;776;gd5edfd6000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69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65</a:t>
            </a:fld>
            <a:endParaRPr lang="en-US"/>
          </a:p>
        </p:txBody>
      </p:sp>
    </p:spTree>
    <p:extLst>
      <p:ext uri="{BB962C8B-B14F-4D97-AF65-F5344CB8AC3E}">
        <p14:creationId xmlns:p14="http://schemas.microsoft.com/office/powerpoint/2010/main" val="132647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5</a:t>
            </a:fld>
            <a:endParaRPr lang="en-US" dirty="0"/>
          </a:p>
        </p:txBody>
      </p:sp>
    </p:spTree>
    <p:extLst>
      <p:ext uri="{BB962C8B-B14F-4D97-AF65-F5344CB8AC3E}">
        <p14:creationId xmlns:p14="http://schemas.microsoft.com/office/powerpoint/2010/main" val="1175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6</a:t>
            </a:fld>
            <a:endParaRPr lang="en-US" dirty="0"/>
          </a:p>
        </p:txBody>
      </p:sp>
    </p:spTree>
    <p:extLst>
      <p:ext uri="{BB962C8B-B14F-4D97-AF65-F5344CB8AC3E}">
        <p14:creationId xmlns:p14="http://schemas.microsoft.com/office/powerpoint/2010/main" val="128207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Where does geoconnex come from. Basically it comes out of the </a:t>
            </a:r>
            <a:r>
              <a:rPr lang="en-US" dirty="0" err="1"/>
              <a:t>intenrnational</a:t>
            </a:r>
            <a:r>
              <a:rPr lang="en-US" dirty="0"/>
              <a:t> Stream of work at the open geospatial Consortium (the OGC) called the </a:t>
            </a:r>
            <a:r>
              <a:rPr lang="en-US" dirty="0" err="1"/>
              <a:t>itneroperability</a:t>
            </a:r>
            <a:r>
              <a:rPr lang="en-US" dirty="0"/>
              <a:t> experiments. Dave Blodgett from USGS had a leadership role in these experiments, the lessons of which form the core ideas behind geoconnex, and I work directly with him on this project.  He also expressed the general motivating user story. “As a user of water data, I need to discover and access water information relevant to the environmental feature I care about from ALL organizations that hold data bout it, so I </a:t>
            </a:r>
            <a:r>
              <a:rPr lang="en-US" dirty="0" err="1"/>
              <a:t>dont’ve</a:t>
            </a:r>
            <a:r>
              <a:rPr lang="en-US" dirty="0"/>
              <a:t> have to have special knowledge to access </a:t>
            </a:r>
            <a:r>
              <a:rPr lang="en-US" dirty="0" err="1"/>
              <a:t>osme</a:t>
            </a:r>
            <a:r>
              <a:rPr lang="en-US" dirty="0"/>
              <a:t> information and so I don’t miss some potentially relevant information. Meaning basically, I want all the data but I don’t want to have to know where all that data lives ahead of time.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8</a:t>
            </a:fld>
            <a:endParaRPr lang="en-US"/>
          </a:p>
        </p:txBody>
      </p:sp>
    </p:spTree>
    <p:extLst>
      <p:ext uri="{BB962C8B-B14F-4D97-AF65-F5344CB8AC3E}">
        <p14:creationId xmlns:p14="http://schemas.microsoft.com/office/powerpoint/2010/main" val="89875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9</a:t>
            </a:fld>
            <a:endParaRPr lang="en-US"/>
          </a:p>
        </p:txBody>
      </p:sp>
    </p:spTree>
    <p:extLst>
      <p:ext uri="{BB962C8B-B14F-4D97-AF65-F5344CB8AC3E}">
        <p14:creationId xmlns:p14="http://schemas.microsoft.com/office/powerpoint/2010/main" val="238983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10</a:t>
            </a:fld>
            <a:endParaRPr lang="en-US"/>
          </a:p>
        </p:txBody>
      </p:sp>
    </p:spTree>
    <p:extLst>
      <p:ext uri="{BB962C8B-B14F-4D97-AF65-F5344CB8AC3E}">
        <p14:creationId xmlns:p14="http://schemas.microsoft.com/office/powerpoint/2010/main" val="1758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F02-017A-0A4B-8ADB-E4B7E891B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691E-512D-C646-8246-DC1D81840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94F14-63AC-A347-9B8C-B996F0CCBCA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804B771-75A6-7742-B20C-E164444F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AAB98-27EE-4A47-B6AF-EEFBBA59CFF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8822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2BB4-4D01-2C4E-8368-A655EFE15F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24C1-AA24-334C-AE47-74AD9465F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BE18E-418F-C240-A458-BE2D2037446A}"/>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DAF047A-B98B-0049-A4A3-CB0FD758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1EC80-B54F-9348-BEFF-16F8F556355B}"/>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115142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FC92-F245-3949-BA33-2630D478B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0040F-953F-A644-AC60-F2D0AD88F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D96AA-2CEA-3642-BA0D-C23105FD821E}"/>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0DDA5435-215E-E54F-87AF-F42D3CC9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80CF5-79DB-0F45-85CE-86958F233EA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72469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gdeb7e92cca_1_95"/>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deb7e92cca_1_95"/>
          <p:cNvSpPr txBox="1">
            <a:spLocks noGrp="1"/>
          </p:cNvSpPr>
          <p:nvPr>
            <p:ph type="body" idx="1"/>
          </p:nvPr>
        </p:nvSpPr>
        <p:spPr>
          <a:xfrm>
            <a:off x="415600" y="1536634"/>
            <a:ext cx="113607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920"/>
              </a:spcBef>
              <a:spcAft>
                <a:spcPts val="0"/>
              </a:spcAft>
              <a:buClr>
                <a:schemeClr val="dk1"/>
              </a:buClr>
              <a:buSzPts val="1400"/>
              <a:buChar char="○"/>
              <a:defRPr/>
            </a:lvl2pPr>
            <a:lvl3pPr marL="1371600" lvl="2" indent="-317500" algn="l">
              <a:lnSpc>
                <a:spcPct val="90000"/>
              </a:lnSpc>
              <a:spcBef>
                <a:spcPts val="1920"/>
              </a:spcBef>
              <a:spcAft>
                <a:spcPts val="0"/>
              </a:spcAft>
              <a:buClr>
                <a:schemeClr val="dk1"/>
              </a:buClr>
              <a:buSzPts val="1400"/>
              <a:buChar char="■"/>
              <a:defRPr/>
            </a:lvl3pPr>
            <a:lvl4pPr marL="1828800" lvl="3" indent="-317500" algn="l">
              <a:lnSpc>
                <a:spcPct val="90000"/>
              </a:lnSpc>
              <a:spcBef>
                <a:spcPts val="1920"/>
              </a:spcBef>
              <a:spcAft>
                <a:spcPts val="0"/>
              </a:spcAft>
              <a:buClr>
                <a:schemeClr val="dk1"/>
              </a:buClr>
              <a:buSzPts val="1400"/>
              <a:buChar char="●"/>
              <a:defRPr/>
            </a:lvl4pPr>
            <a:lvl5pPr marL="2286000" lvl="4" indent="-317500" algn="l">
              <a:lnSpc>
                <a:spcPct val="90000"/>
              </a:lnSpc>
              <a:spcBef>
                <a:spcPts val="1920"/>
              </a:spcBef>
              <a:spcAft>
                <a:spcPts val="0"/>
              </a:spcAft>
              <a:buClr>
                <a:schemeClr val="dk1"/>
              </a:buClr>
              <a:buSzPts val="1400"/>
              <a:buChar char="○"/>
              <a:defRPr/>
            </a:lvl5pPr>
            <a:lvl6pPr marL="2743200" lvl="5" indent="-317500" algn="l">
              <a:lnSpc>
                <a:spcPct val="90000"/>
              </a:lnSpc>
              <a:spcBef>
                <a:spcPts val="1920"/>
              </a:spcBef>
              <a:spcAft>
                <a:spcPts val="0"/>
              </a:spcAft>
              <a:buClr>
                <a:schemeClr val="dk1"/>
              </a:buClr>
              <a:buSzPts val="1400"/>
              <a:buChar char="■"/>
              <a:defRPr/>
            </a:lvl6pPr>
            <a:lvl7pPr marL="3200400" lvl="6" indent="-317500" algn="l">
              <a:lnSpc>
                <a:spcPct val="90000"/>
              </a:lnSpc>
              <a:spcBef>
                <a:spcPts val="1920"/>
              </a:spcBef>
              <a:spcAft>
                <a:spcPts val="0"/>
              </a:spcAft>
              <a:buClr>
                <a:schemeClr val="dk1"/>
              </a:buClr>
              <a:buSzPts val="1400"/>
              <a:buChar char="●"/>
              <a:defRPr/>
            </a:lvl7pPr>
            <a:lvl8pPr marL="3657600" lvl="7" indent="-317500" algn="l">
              <a:lnSpc>
                <a:spcPct val="90000"/>
              </a:lnSpc>
              <a:spcBef>
                <a:spcPts val="1920"/>
              </a:spcBef>
              <a:spcAft>
                <a:spcPts val="0"/>
              </a:spcAft>
              <a:buClr>
                <a:schemeClr val="dk1"/>
              </a:buClr>
              <a:buSzPts val="1400"/>
              <a:buChar char="○"/>
              <a:defRPr/>
            </a:lvl8pPr>
            <a:lvl9pPr marL="4114800" lvl="8" indent="-317500" algn="l">
              <a:lnSpc>
                <a:spcPct val="90000"/>
              </a:lnSpc>
              <a:spcBef>
                <a:spcPts val="1920"/>
              </a:spcBef>
              <a:spcAft>
                <a:spcPts val="1920"/>
              </a:spcAft>
              <a:buClr>
                <a:schemeClr val="dk1"/>
              </a:buClr>
              <a:buSzPts val="1400"/>
              <a:buChar char="■"/>
              <a:defRPr/>
            </a:lvl9pPr>
          </a:lstStyle>
          <a:p>
            <a:endParaRPr/>
          </a:p>
        </p:txBody>
      </p:sp>
      <p:sp>
        <p:nvSpPr>
          <p:cNvPr id="28" name="Google Shape;28;gdeb7e92cca_1_95"/>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83521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388C-8C1F-4151-806B-7DCF5D73C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C350D-BB2A-44C6-A832-2819586B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BD8C5-E773-4E15-91F8-D0F33572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EB382-7CDE-4ED6-8868-C8BFCB98A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A5180-7B27-49E9-929F-F7767E18CA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345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F-12EA-422B-B602-1AE834AB9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53327-AD6E-436F-8384-C765B3410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3EC0-9952-4298-8B59-7ACA9793DB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D83FE-7777-4900-BF75-68D84133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B6A7-539F-4AD8-95F3-F510DBAD5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160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D84-B86F-4C7C-BF68-EBF0EAE9A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03E7E-95CB-494E-9F35-C3F85FD5B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B4129-78D1-4E66-A31D-2CCFEB7515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CCA64B-2B9C-4F80-9645-A4936931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0199-3959-4FAD-82B1-B9DEA24ABF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886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915-62B7-40A3-8BDD-A52351ED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A16B-5C89-4510-A182-8D5DE259B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A7186-87EC-4760-B42D-29443BDA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AE281-3E51-4D87-95A6-BFCF1E0CB36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6F9A2A-2CCC-46C9-832D-4F80D1AF5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76BE9-BD11-4374-9218-BBEAB957BB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290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0C6E-90A3-428B-BDFE-4CBEB18BE7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B23F4-518A-444E-9705-A4EE98E2B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A936E-5ABF-45D3-9FEF-49879F01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675C61-D521-4FFE-9F80-027501E86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E60AB-9901-4ACD-BFC8-37CB30BC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FE079-8232-4722-8E36-9614137FFD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F3AFC82-45C8-4A28-A0C7-FC74F0F4D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4D453-53A6-49B2-844B-C0E86A726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93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1D8F-CB73-4CBD-9B6C-1F9DE2B80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48DC-259C-4774-9934-BD4F29E944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05B41F-B1C5-45A9-ACCF-5F00635BC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C9F8D-7401-445D-9C94-23D5A904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175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BCD7B-6670-4346-9452-E66EADBD86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1D7C3E-AAA5-4B93-B249-EBDCEE8C2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DBA6A-99B5-407F-829D-1F88AE0252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937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A38-0CAF-0B4C-BFB0-A28CED8AF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52226-1051-B647-97FB-6F2732813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01FC1-ED38-FA4F-8561-EE14A7F4924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B4069D69-3BBA-014A-9AF1-F4581FF4F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D322-FF6F-B34A-ADF7-E31F32D6723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24867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BEAA-9AC2-43CB-BDD3-28B967150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EFC2F-32B9-4B2F-87D5-130ED5EF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8FF52-B386-4489-8636-1C4295586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0EE5A-06CF-4710-8513-0DE4CE65164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675980-A3F5-4F02-B810-1864BA113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700C-0819-4598-AE3B-CD2741A285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18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8D8-E46C-4CEC-94F2-8AAB5D007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E4AC7-3970-403D-BD7D-90742A10D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A6851-660F-474E-9904-530610BCB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B45BE-DE76-42DB-A497-150B9823B9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9EC468-2EE3-4CB4-80C2-E3CDA6317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E0CD2-C71D-4BA5-8F09-9679B862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9621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6938-149D-4B28-A243-1D653B71B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01E61-EF24-413C-B4E3-BFFA196C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A4B44-3DD4-4E90-B1F0-316F554DDD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DC284B-1F5F-4780-9EE5-F9D9B16AF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99A5-1DEC-4C38-A6C7-181167843F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1873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EFE39-44CD-49EF-BC0D-5C7069E15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D3C66-9325-4EB4-9310-2E289C3ED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1A6B8-F492-4E5B-BC65-AB59B6F368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10FE0C-3FE5-47DF-B66D-CF5F06C1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C8AB-2A0C-4C51-9DB0-EF4C417040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410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47C0-26E5-F747-8CCC-6A15C415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0A1FFF-2115-C640-925D-FE882B4A7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7D4C5-2D39-9041-9A6D-1925F8EC97D8}"/>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78BE1BC-A590-CE48-A5CD-AD343B3C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C84B6-1D8F-AC44-9C4E-901F734B2DA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28075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83AB-CE35-2249-A574-969EEAD37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A0D00-253E-1B4C-BDC5-726EE9C92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8C5A06-6CAD-F149-AA69-F0C949C74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602AC-2A25-2B41-9367-BE575C43446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62868E4D-829B-5E42-9ACC-A04FD6829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1BC9B-4BB3-6242-A595-C2A874EE405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57248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8B08-C5AC-9D41-821D-546E9B75C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78972-0333-8241-BE67-2F4AC7DF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6460A-2F84-774F-85A5-C109F9536D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99EC2-6436-6B4A-860A-D88732C7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C7F27-0992-6849-AE0C-EDC7D2383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8ADDA-0693-C84B-A79F-8EE52AE932BD}"/>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8" name="Footer Placeholder 7">
            <a:extLst>
              <a:ext uri="{FF2B5EF4-FFF2-40B4-BE49-F238E27FC236}">
                <a16:creationId xmlns:a16="http://schemas.microsoft.com/office/drawing/2014/main" id="{F9C4FF19-A8C2-6F4B-8B97-AC179C0D0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EF021-D346-FE4A-BACF-16AD38FD4F4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95577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9C0-AF0A-0248-ABE2-DD2DBD3941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FB307-B3C2-C14E-A596-52AFF32E54A4}"/>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4" name="Footer Placeholder 3">
            <a:extLst>
              <a:ext uri="{FF2B5EF4-FFF2-40B4-BE49-F238E27FC236}">
                <a16:creationId xmlns:a16="http://schemas.microsoft.com/office/drawing/2014/main" id="{5677D63E-7572-9344-928E-FE54CC411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A15D4-7B06-D84E-9467-023D54AC32F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56849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48CF-E692-6C43-A7BA-358BA1D06F90}"/>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3" name="Footer Placeholder 2">
            <a:extLst>
              <a:ext uri="{FF2B5EF4-FFF2-40B4-BE49-F238E27FC236}">
                <a16:creationId xmlns:a16="http://schemas.microsoft.com/office/drawing/2014/main" id="{E13207BA-00F2-5145-90E7-D3EE0B2E6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F78C2-75F0-8A48-8AFC-0650FAC49C8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674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4FA-32B0-114F-8629-E08839A3B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246EC-CD02-3A45-B8EB-40592776B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70F2B-6DCE-9E42-9CFF-56FE2720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20932-D5DA-AF42-8F41-D4394A57AD49}"/>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45FC3520-F8CA-E44C-8BC5-DD5D1BC5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C372D-E683-0F4A-B43F-442E317A3D65}"/>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6192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A95F-A3CF-9D4B-AA21-D1A484EF0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66E8A-4C06-7B4A-9851-6B589BCC2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AE5E8-2E9D-E844-A496-16A39CB8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55EA-9B59-9543-AD05-A0FACD574B31}"/>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5BC15168-479C-F647-A31C-960A423B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45E01-ABFE-D54E-A7B3-9E08FE9A3E33}"/>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14466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7C61-153A-F44E-A7A6-1EBCAAC77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F6450-91B0-734C-B3FD-A97217C8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CECB-3524-BE4E-A618-778575B1A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8EDF206-F376-D445-B48A-0DE1278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47FCB7-77F4-0640-A840-78411FAB2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DCAB6-E495-9E49-80C0-D0C72E397E60}" type="slidenum">
              <a:rPr lang="en-US" smtClean="0"/>
              <a:t>‹#›</a:t>
            </a:fld>
            <a:endParaRPr lang="en-US"/>
          </a:p>
        </p:txBody>
      </p:sp>
    </p:spTree>
    <p:extLst>
      <p:ext uri="{BB962C8B-B14F-4D97-AF65-F5344CB8AC3E}">
        <p14:creationId xmlns:p14="http://schemas.microsoft.com/office/powerpoint/2010/main" val="183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B38B3-0E49-434E-A91D-0A8B5CE66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7B4EB-D661-45C3-AA07-C4FABFF9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20A1B-476B-425A-B650-4C2399C45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E817A51-948B-4C09-8141-4446B648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32E8A-F900-41F4-8848-8558A284E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7714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ideo" Target="https://www.youtube.com/embed/GRJDp15N2ds?feature=oembed" TargetMode="External"/><Relationship Id="rId6" Type="http://schemas.openxmlformats.org/officeDocument/2006/relationships/hyperlink" Target="mailto:konda@lincolninst.edu"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 Id="rId9"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38.svg"/><Relationship Id="rId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7.sv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png"/><Relationship Id="rId5" Type="http://schemas.openxmlformats.org/officeDocument/2006/relationships/hyperlink" Target="https://geoconnex.us/sitemap.xml" TargetMode="External"/><Relationship Id="rId10" Type="http://schemas.openxmlformats.org/officeDocument/2006/relationships/image" Target="../media/image45.svg"/><Relationship Id="rId4" Type="http://schemas.openxmlformats.org/officeDocument/2006/relationships/hyperlink" Target="https://geoconnex.us/" TargetMode="Externa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labs.waterdata.usgs.gov/about-nldi/index.html" TargetMode="External"/><Relationship Id="rId4" Type="http://schemas.openxmlformats.org/officeDocument/2006/relationships/hyperlink" Target="https://github.com/internetofwater/nldi-service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internetofwater/gwtc2022-workshop/blob/main/landing_pages/data/data.csv"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eoconnex.us/epa/hmw/030300020607" TargetMode="External"/><Relationship Id="rId4" Type="http://schemas.openxmlformats.org/officeDocument/2006/relationships/hyperlink" Target="https://geoconnex.us/usgs/monitoring-location/0833262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nternetofwater/gwtc2022-workshop/blob/main/landing_pages/data/data.cs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hyperlink" Target="https://www.arcgis.com/home/webmap/viewer.html?url=https://services5.arcgis.com/9b85MAhVnAUWydgW/ArcGIS/rest/services/gwtc_2022_demo_data_(Feature_Service)/FeatureServer/0&amp;source=s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hyperlink" Target="https://docs.geoconnex.us/templates/intro-full.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Web_template_syste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hub.com/internetofwater/pygeoapi" TargetMode="External"/><Relationship Id="rId4" Type="http://schemas.openxmlformats.org/officeDocument/2006/relationships/hyperlink" Target="https://pygeoapi.i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yourorg-newwebsite.com/api?site=123" TargetMode="External"/><Relationship Id="rId5" Type="http://schemas.openxmlformats.org/officeDocument/2006/relationships/hyperlink" Target="https://yourorg.com/sites/123" TargetMode="External"/><Relationship Id="rId4" Type="http://schemas.openxmlformats.org/officeDocument/2006/relationships/hyperlink" Target="https://geoconnex.us/your-org/12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github.com/internetofwater/geoconnex.u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github.com/internetofwater/geoconnex.u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eoconnex.us/iow/demo/TX05845"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eoconnex-demo-pages.internetofwater.dev/collections/demo-gpkg/items?f=json&amp;limit=10000" TargetMode="External"/><Relationship Id="rId2" Type="http://schemas.openxmlformats.org/officeDocument/2006/relationships/hyperlink" Target="https://services5.arcgis.com/9b85MAhVnAUWydgW/ArcGIS/rest/services/gwtc_2022_demo_data_(Feature_Service)/FeatureServer/0/query?where=1%3D1&amp;outFields=*&amp;outSR=4326&amp;f=pgeojs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lincolninstitute.maps.arcgis.com/sharing/rest/content/items/89f9aa64d7ff47dd8bd2548385f3bc02/data"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internetofwater/nldi-service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mailto:dblodgett@usgs.go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hyperlink" Target="https://labs.waterdata.usgs.gov/api/nldi/swagger-ui/index.html" TargetMode="External"/><Relationship Id="rId4" Type="http://schemas.openxmlformats.org/officeDocument/2006/relationships/image" Target="../media/image72.jpeg"/><Relationship Id="rId9"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hyperlink" Target="https://geoconnex.us/iow/nldi/dem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hyperlink" Target="https://docs.geoconnex.us/" TargetMode="External"/><Relationship Id="rId7" Type="http://schemas.openxmlformats.org/officeDocument/2006/relationships/hyperlink" Target="mailto:dblodgett@usgs.gov"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mailto:konda@lincolninst.edu" TargetMode="External"/><Relationship Id="rId5" Type="http://schemas.openxmlformats.org/officeDocument/2006/relationships/hyperlink" Target="https://geoconnex.us/iow/nldi" TargetMode="External"/><Relationship Id="rId4" Type="http://schemas.openxmlformats.org/officeDocument/2006/relationships/hyperlink" Target="https://github.com/internetofwater/geoconnex.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hyperlink" Target="https://docs.ogc.org/per/20-067.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7.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22;p1" descr="A close up of a logo&#10;&#10;Description automatically generated">
            <a:extLst>
              <a:ext uri="{FF2B5EF4-FFF2-40B4-BE49-F238E27FC236}">
                <a16:creationId xmlns:a16="http://schemas.microsoft.com/office/drawing/2014/main" id="{2F165045-35A4-4A4B-9968-F33528581B1C}"/>
              </a:ext>
            </a:extLst>
          </p:cNvPr>
          <p:cNvPicPr preferRelativeResize="0"/>
          <p:nvPr/>
        </p:nvPicPr>
        <p:blipFill rotWithShape="1">
          <a:blip r:embed="rId4">
            <a:alphaModFix/>
          </a:blip>
          <a:srcRect/>
          <a:stretch/>
        </p:blipFill>
        <p:spPr>
          <a:xfrm>
            <a:off x="10630354" y="158813"/>
            <a:ext cx="1287024" cy="1546217"/>
          </a:xfrm>
          <a:prstGeom prst="rect">
            <a:avLst/>
          </a:prstGeom>
          <a:noFill/>
          <a:ln>
            <a:noFill/>
          </a:ln>
        </p:spPr>
      </p:pic>
      <p:pic>
        <p:nvPicPr>
          <p:cNvPr id="6" name="Online Media 5" descr="river-runner.geoconnex.us demo">
            <a:hlinkClick r:id="" action="ppaction://media"/>
            <a:extLst>
              <a:ext uri="{FF2B5EF4-FFF2-40B4-BE49-F238E27FC236}">
                <a16:creationId xmlns:a16="http://schemas.microsoft.com/office/drawing/2014/main" id="{FFEB2EA6-B786-BB4B-8611-33967D722452}"/>
              </a:ext>
            </a:extLst>
          </p:cNvPr>
          <p:cNvPicPr>
            <a:picLocks noRot="1" noChangeAspect="1"/>
          </p:cNvPicPr>
          <p:nvPr>
            <a:videoFile r:link="rId1"/>
          </p:nvPr>
        </p:nvPicPr>
        <p:blipFill>
          <a:blip r:embed="rId5"/>
          <a:stretch>
            <a:fillRect/>
          </a:stretch>
        </p:blipFill>
        <p:spPr>
          <a:xfrm>
            <a:off x="0" y="398431"/>
            <a:ext cx="10088217" cy="5699843"/>
          </a:xfrm>
          <a:prstGeom prst="rect">
            <a:avLst/>
          </a:prstGeom>
        </p:spPr>
      </p:pic>
      <p:sp>
        <p:nvSpPr>
          <p:cNvPr id="7" name="Title 1">
            <a:extLst>
              <a:ext uri="{FF2B5EF4-FFF2-40B4-BE49-F238E27FC236}">
                <a16:creationId xmlns:a16="http://schemas.microsoft.com/office/drawing/2014/main" id="{13725BF7-06D3-2543-B24E-AA509B7B59A5}"/>
              </a:ext>
            </a:extLst>
          </p:cNvPr>
          <p:cNvSpPr txBox="1">
            <a:spLocks/>
          </p:cNvSpPr>
          <p:nvPr/>
        </p:nvSpPr>
        <p:spPr>
          <a:xfrm>
            <a:off x="-589722" y="-141611"/>
            <a:ext cx="10677939" cy="6008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accent1">
                    <a:lumMod val="40000"/>
                    <a:lumOff val="60000"/>
                  </a:schemeClr>
                </a:solidFill>
              </a:rPr>
              <a:t>Contributing Hydro-Addressed data to geoconnex.us and the NLDI</a:t>
            </a:r>
          </a:p>
        </p:txBody>
      </p:sp>
      <p:sp>
        <p:nvSpPr>
          <p:cNvPr id="9" name="TextBox 8">
            <a:extLst>
              <a:ext uri="{FF2B5EF4-FFF2-40B4-BE49-F238E27FC236}">
                <a16:creationId xmlns:a16="http://schemas.microsoft.com/office/drawing/2014/main" id="{42C3DAE9-8CAA-C141-8E56-D94D39147F06}"/>
              </a:ext>
            </a:extLst>
          </p:cNvPr>
          <p:cNvSpPr txBox="1"/>
          <p:nvPr/>
        </p:nvSpPr>
        <p:spPr>
          <a:xfrm>
            <a:off x="4081324" y="6098274"/>
            <a:ext cx="6147352" cy="646331"/>
          </a:xfrm>
          <a:prstGeom prst="rect">
            <a:avLst/>
          </a:prstGeom>
          <a:noFill/>
        </p:spPr>
        <p:txBody>
          <a:bodyPr wrap="square">
            <a:spAutoFit/>
          </a:bodyPr>
          <a:lstStyle/>
          <a:p>
            <a:pPr algn="l"/>
            <a:r>
              <a:rPr lang="en-US" dirty="0">
                <a:solidFill>
                  <a:schemeClr val="accent1">
                    <a:lumMod val="40000"/>
                    <a:lumOff val="60000"/>
                  </a:schemeClr>
                </a:solidFill>
              </a:rPr>
              <a:t>Kyle </a:t>
            </a:r>
            <a:r>
              <a:rPr lang="en-US" dirty="0" err="1">
                <a:solidFill>
                  <a:schemeClr val="accent1">
                    <a:lumMod val="40000"/>
                    <a:lumOff val="60000"/>
                  </a:schemeClr>
                </a:solidFill>
              </a:rPr>
              <a:t>Onda</a:t>
            </a:r>
            <a:r>
              <a:rPr lang="en-US" dirty="0">
                <a:solidFill>
                  <a:schemeClr val="accent1">
                    <a:lumMod val="40000"/>
                    <a:lumOff val="60000"/>
                  </a:schemeClr>
                </a:solidFill>
              </a:rPr>
              <a:t> (</a:t>
            </a:r>
            <a:r>
              <a:rPr lang="en-US" dirty="0">
                <a:solidFill>
                  <a:schemeClr val="accent1">
                    <a:lumMod val="40000"/>
                    <a:lumOff val="60000"/>
                  </a:schemeClr>
                </a:solidFill>
                <a:hlinkClick r:id="rId6"/>
              </a:rPr>
              <a:t>konda@lincolninst.edu</a:t>
            </a:r>
            <a:r>
              <a:rPr lang="en-US" dirty="0">
                <a:solidFill>
                  <a:schemeClr val="accent1">
                    <a:lumMod val="40000"/>
                    <a:lumOff val="60000"/>
                  </a:schemeClr>
                </a:solidFill>
              </a:rPr>
              <a:t>)</a:t>
            </a:r>
          </a:p>
          <a:p>
            <a:pPr algn="l"/>
            <a:r>
              <a:rPr lang="en-US" dirty="0">
                <a:solidFill>
                  <a:schemeClr val="accent1">
                    <a:lumMod val="40000"/>
                    <a:lumOff val="60000"/>
                  </a:schemeClr>
                </a:solidFill>
              </a:rPr>
              <a:t>Associate Director, Internet of Water</a:t>
            </a:r>
          </a:p>
        </p:txBody>
      </p:sp>
      <p:pic>
        <p:nvPicPr>
          <p:cNvPr id="17" name="Picture 16" descr="A picture containing icon&#10;&#10;Description automatically generated">
            <a:extLst>
              <a:ext uri="{FF2B5EF4-FFF2-40B4-BE49-F238E27FC236}">
                <a16:creationId xmlns:a16="http://schemas.microsoft.com/office/drawing/2014/main" id="{9A652F51-0CB0-BC45-A386-869FDE0DA1A6}"/>
              </a:ext>
            </a:extLst>
          </p:cNvPr>
          <p:cNvPicPr>
            <a:picLocks noChangeAspect="1"/>
          </p:cNvPicPr>
          <p:nvPr/>
        </p:nvPicPr>
        <p:blipFill>
          <a:blip r:embed="rId7"/>
          <a:stretch>
            <a:fillRect/>
          </a:stretch>
        </p:blipFill>
        <p:spPr>
          <a:xfrm>
            <a:off x="7742583" y="6127463"/>
            <a:ext cx="4280452" cy="600233"/>
          </a:xfrm>
          <a:prstGeom prst="rect">
            <a:avLst/>
          </a:prstGeom>
        </p:spPr>
      </p:pic>
      <p:pic>
        <p:nvPicPr>
          <p:cNvPr id="7170" name="Picture 2" descr="USGS Logo PNG Transparent &amp; SVG Vector - Freebie Supply">
            <a:extLst>
              <a:ext uri="{FF2B5EF4-FFF2-40B4-BE49-F238E27FC236}">
                <a16:creationId xmlns:a16="http://schemas.microsoft.com/office/drawing/2014/main" id="{A13260DB-C136-D94C-8B9C-D748B6048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161" y="5614089"/>
            <a:ext cx="1626979" cy="162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DFB2C78B-4C07-F34D-9358-96EB5B62669C}"/>
              </a:ext>
            </a:extLst>
          </p:cNvPr>
          <p:cNvSpPr txBox="1"/>
          <p:nvPr/>
        </p:nvSpPr>
        <p:spPr>
          <a:xfrm>
            <a:off x="5786232" y="0"/>
            <a:ext cx="6405768" cy="646331"/>
          </a:xfrm>
          <a:prstGeom prst="rect">
            <a:avLst/>
          </a:prstGeom>
          <a:noFill/>
        </p:spPr>
        <p:txBody>
          <a:bodyPr wrap="square">
            <a:spAutoFit/>
          </a:bodyPr>
          <a:lstStyle/>
          <a:p>
            <a:r>
              <a:rPr lang="en-US" dirty="0"/>
              <a:t>Requirement 1: All sites and environmental features should have universal, </a:t>
            </a:r>
            <a:r>
              <a:rPr lang="en-US" b="1" dirty="0"/>
              <a:t>persistent identifiers</a:t>
            </a:r>
            <a:endParaRPr lang="en-US" dirty="0"/>
          </a:p>
        </p:txBody>
      </p:sp>
      <p:pic>
        <p:nvPicPr>
          <p:cNvPr id="18" name="Graphic 17" descr="Cell Tower outline">
            <a:extLst>
              <a:ext uri="{FF2B5EF4-FFF2-40B4-BE49-F238E27FC236}">
                <a16:creationId xmlns:a16="http://schemas.microsoft.com/office/drawing/2014/main" id="{6C98E8D2-CDE3-1B40-9316-1F1625CE96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19" name="Graphic 18" descr="Cell Tower outline">
            <a:extLst>
              <a:ext uri="{FF2B5EF4-FFF2-40B4-BE49-F238E27FC236}">
                <a16:creationId xmlns:a16="http://schemas.microsoft.com/office/drawing/2014/main" id="{5FF71858-9969-F447-8E59-A1791A17A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4988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923330"/>
          </a:xfrm>
          <a:prstGeom prst="rect">
            <a:avLst/>
          </a:prstGeom>
          <a:noFill/>
        </p:spPr>
        <p:txBody>
          <a:bodyPr wrap="square">
            <a:spAutoFit/>
          </a:bodyPr>
          <a:lstStyle/>
          <a:p>
            <a:r>
              <a:rPr lang="en-US" dirty="0"/>
              <a:t>Requirement 2: Each individual persistent identifier should resolve/point/redirect to an individual </a:t>
            </a:r>
            <a:r>
              <a:rPr lang="en-US" b="1" dirty="0"/>
              <a:t>landing page </a:t>
            </a:r>
            <a:r>
              <a:rPr lang="en-US" dirty="0"/>
              <a:t>(webpage) about the identified feature</a:t>
            </a:r>
          </a:p>
        </p:txBody>
      </p:sp>
      <p:pic>
        <p:nvPicPr>
          <p:cNvPr id="22" name="Graphic 21" descr="Cell Tower outline">
            <a:extLst>
              <a:ext uri="{FF2B5EF4-FFF2-40B4-BE49-F238E27FC236}">
                <a16:creationId xmlns:a16="http://schemas.microsoft.com/office/drawing/2014/main" id="{07F7D70D-223E-4743-ADED-6A2897B3B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23" name="Graphic 22" descr="Cell Tower outline">
            <a:extLst>
              <a:ext uri="{FF2B5EF4-FFF2-40B4-BE49-F238E27FC236}">
                <a16:creationId xmlns:a16="http://schemas.microsoft.com/office/drawing/2014/main" id="{4248BDDF-15ED-914A-802C-449A6944F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9250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Tree>
    <p:extLst>
      <p:ext uri="{BB962C8B-B14F-4D97-AF65-F5344CB8AC3E}">
        <p14:creationId xmlns:p14="http://schemas.microsoft.com/office/powerpoint/2010/main" val="103268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
        <p:nvSpPr>
          <p:cNvPr id="4" name="Donut 3">
            <a:extLst>
              <a:ext uri="{FF2B5EF4-FFF2-40B4-BE49-F238E27FC236}">
                <a16:creationId xmlns:a16="http://schemas.microsoft.com/office/drawing/2014/main" id="{E3FF5E8E-4B96-0947-AB1F-F9C92599B0A4}"/>
              </a:ext>
            </a:extLst>
          </p:cNvPr>
          <p:cNvSpPr/>
          <p:nvPr/>
        </p:nvSpPr>
        <p:spPr>
          <a:xfrm rot="1788565">
            <a:off x="959686" y="588890"/>
            <a:ext cx="5928156" cy="2754679"/>
          </a:xfrm>
          <a:prstGeom prst="donut">
            <a:avLst>
              <a:gd name="adj" fmla="val 8566"/>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8E68BD3D-6465-BF42-A7B1-07B9EBF4BF4B}"/>
              </a:ext>
            </a:extLst>
          </p:cNvPr>
          <p:cNvSpPr/>
          <p:nvPr/>
        </p:nvSpPr>
        <p:spPr>
          <a:xfrm>
            <a:off x="6691688" y="653658"/>
            <a:ext cx="4021115" cy="100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can be a sticking point. 2,000 sensors = 2,000 webpages!</a:t>
            </a:r>
          </a:p>
        </p:txBody>
      </p:sp>
      <p:pic>
        <p:nvPicPr>
          <p:cNvPr id="32" name="Graphic 31" descr="Cell Tower outline">
            <a:extLst>
              <a:ext uri="{FF2B5EF4-FFF2-40B4-BE49-F238E27FC236}">
                <a16:creationId xmlns:a16="http://schemas.microsoft.com/office/drawing/2014/main" id="{33CC0567-44F5-6C45-98CB-3664E7A5F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1083" y="4510519"/>
            <a:ext cx="717958" cy="717958"/>
          </a:xfrm>
          <a:prstGeom prst="rect">
            <a:avLst/>
          </a:prstGeom>
        </p:spPr>
      </p:pic>
      <p:pic>
        <p:nvPicPr>
          <p:cNvPr id="33" name="Graphic 32" descr="Cell Tower outline">
            <a:extLst>
              <a:ext uri="{FF2B5EF4-FFF2-40B4-BE49-F238E27FC236}">
                <a16:creationId xmlns:a16="http://schemas.microsoft.com/office/drawing/2014/main" id="{C68AA8C0-6A34-6247-84F7-8180C94B3C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406696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cxnSp>
        <p:nvCxnSpPr>
          <p:cNvPr id="17" name="Straight Arrow Connector 16">
            <a:extLst>
              <a:ext uri="{FF2B5EF4-FFF2-40B4-BE49-F238E27FC236}">
                <a16:creationId xmlns:a16="http://schemas.microsoft.com/office/drawing/2014/main" id="{CE2A84B4-8886-3043-B22E-EB02E64A2430}"/>
              </a:ext>
            </a:extLst>
          </p:cNvPr>
          <p:cNvCxnSpPr>
            <a:cxnSpLocks/>
            <a:stCxn id="19" idx="3"/>
          </p:cNvCxnSpPr>
          <p:nvPr/>
        </p:nvCxnSpPr>
        <p:spPr>
          <a:xfrm flipH="1" flipV="1">
            <a:off x="3142245" y="2750593"/>
            <a:ext cx="120637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C89DCFF-FF64-9441-BF01-FA88763FBAD9}"/>
              </a:ext>
            </a:extLst>
          </p:cNvPr>
          <p:cNvSpPr txBox="1"/>
          <p:nvPr/>
        </p:nvSpPr>
        <p:spPr>
          <a:xfrm>
            <a:off x="3453364" y="2427428"/>
            <a:ext cx="895255" cy="646331"/>
          </a:xfrm>
          <a:prstGeom prst="rect">
            <a:avLst/>
          </a:prstGeom>
          <a:noFill/>
        </p:spPr>
        <p:txBody>
          <a:bodyPr wrap="square" rtlCol="0">
            <a:spAutoFit/>
          </a:bodyPr>
          <a:lstStyle/>
          <a:p>
            <a:r>
              <a:rPr lang="en-US" dirty="0"/>
              <a:t>Include links to</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4B74775-80B4-FA48-B9FA-ED170CF71708}"/>
              </a:ext>
            </a:extLst>
          </p:cNvPr>
          <p:cNvCxnSpPr>
            <a:cxnSpLocks/>
          </p:cNvCxnSpPr>
          <p:nvPr/>
        </p:nvCxnSpPr>
        <p:spPr>
          <a:xfrm flipV="1">
            <a:off x="5802916" y="2798125"/>
            <a:ext cx="1484295" cy="16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0FCD05CC-2D1A-7A49-8ECE-63556AD3BDF9}"/>
              </a:ext>
            </a:extLst>
          </p:cNvPr>
          <p:cNvSpPr txBox="1"/>
          <p:nvPr/>
        </p:nvSpPr>
        <p:spPr>
          <a:xfrm>
            <a:off x="6117343" y="2211465"/>
            <a:ext cx="1079135" cy="646331"/>
          </a:xfrm>
          <a:prstGeom prst="rect">
            <a:avLst/>
          </a:prstGeom>
          <a:noFill/>
        </p:spPr>
        <p:txBody>
          <a:bodyPr wrap="square" rtlCol="0">
            <a:spAutoFit/>
          </a:bodyPr>
          <a:lstStyle/>
          <a:p>
            <a:r>
              <a:rPr lang="en-US" dirty="0"/>
              <a:t>Include links to</a:t>
            </a:r>
          </a:p>
        </p:txBody>
      </p: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5" name="TextBox 34">
            <a:extLst>
              <a:ext uri="{FF2B5EF4-FFF2-40B4-BE49-F238E27FC236}">
                <a16:creationId xmlns:a16="http://schemas.microsoft.com/office/drawing/2014/main" id="{5E68E997-5A98-B749-A05A-2BCA8616A030}"/>
              </a:ext>
            </a:extLst>
          </p:cNvPr>
          <p:cNvSpPr txBox="1"/>
          <p:nvPr/>
        </p:nvSpPr>
        <p:spPr>
          <a:xfrm>
            <a:off x="5786232" y="-12742"/>
            <a:ext cx="6405768" cy="1477328"/>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features…</a:t>
            </a:r>
          </a:p>
          <a:p>
            <a:endParaRPr lang="en-US" dirty="0"/>
          </a:p>
          <a:p>
            <a:r>
              <a:rPr lang="en-US" dirty="0"/>
              <a:t>And linking to </a:t>
            </a:r>
            <a:r>
              <a:rPr lang="en-US" b="1" dirty="0">
                <a:solidFill>
                  <a:srgbClr val="006A50"/>
                </a:solidFill>
              </a:rPr>
              <a:t>relevant data sources </a:t>
            </a:r>
            <a:r>
              <a:rPr lang="en-US" dirty="0"/>
              <a:t>and the </a:t>
            </a:r>
            <a:r>
              <a:rPr lang="en-US" b="1" dirty="0">
                <a:solidFill>
                  <a:schemeClr val="accent5">
                    <a:lumMod val="50000"/>
                  </a:schemeClr>
                </a:solidFill>
              </a:rPr>
              <a:t>persistent identifiers of related features</a:t>
            </a:r>
          </a:p>
        </p:txBody>
      </p:sp>
      <p:pic>
        <p:nvPicPr>
          <p:cNvPr id="36" name="Graphic 35" descr="Cell Tower outline">
            <a:extLst>
              <a:ext uri="{FF2B5EF4-FFF2-40B4-BE49-F238E27FC236}">
                <a16:creationId xmlns:a16="http://schemas.microsoft.com/office/drawing/2014/main" id="{C4F2D170-0E8E-3F41-ABFF-1653A4166B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1083" y="4510519"/>
            <a:ext cx="717958" cy="717958"/>
          </a:xfrm>
          <a:prstGeom prst="rect">
            <a:avLst/>
          </a:prstGeom>
        </p:spPr>
      </p:pic>
      <p:pic>
        <p:nvPicPr>
          <p:cNvPr id="37" name="Graphic 36" descr="Cell Tower outline">
            <a:extLst>
              <a:ext uri="{FF2B5EF4-FFF2-40B4-BE49-F238E27FC236}">
                <a16:creationId xmlns:a16="http://schemas.microsoft.com/office/drawing/2014/main" id="{C3E8EE45-1DE0-FB4C-B3B7-42963418FD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723379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62A6148-C94F-4234-897D-C4A0385EC836}"/>
              </a:ext>
            </a:extLst>
          </p:cNvPr>
          <p:cNvSpPr txBox="1"/>
          <p:nvPr/>
        </p:nvSpPr>
        <p:spPr>
          <a:xfrm>
            <a:off x="5503866" y="2354090"/>
            <a:ext cx="2957683" cy="1477328"/>
          </a:xfrm>
          <a:prstGeom prst="rect">
            <a:avLst/>
          </a:prstGeom>
          <a:noFill/>
        </p:spPr>
        <p:txBody>
          <a:bodyPr wrap="square" rtlCol="0">
            <a:spAutoFit/>
          </a:bodyPr>
          <a:lstStyle/>
          <a:p>
            <a:r>
              <a:rPr lang="en-US" dirty="0"/>
              <a:t>Special features common across organizations (e.g. NHD, PLSS, HUCs, census geographies)</a:t>
            </a:r>
          </a:p>
          <a:p>
            <a:endParaRPr lang="en-US" dirty="0"/>
          </a:p>
        </p:txBody>
      </p: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spTree>
    <p:extLst>
      <p:ext uri="{BB962C8B-B14F-4D97-AF65-F5344CB8AC3E}">
        <p14:creationId xmlns:p14="http://schemas.microsoft.com/office/powerpoint/2010/main" val="1149269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2763042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3563291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dirty="0">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1477328"/>
          </a:xfrm>
          <a:prstGeom prst="rect">
            <a:avLst/>
          </a:prstGeom>
          <a:noFill/>
        </p:spPr>
        <p:txBody>
          <a:bodyPr wrap="square" rtlCol="0">
            <a:spAutoFit/>
          </a:bodyPr>
          <a:lstStyle/>
          <a:p>
            <a:r>
              <a:rPr lang="en-US" dirty="0"/>
              <a:t>Knowledge graph</a:t>
            </a:r>
          </a:p>
          <a:p>
            <a:r>
              <a:rPr lang="en-US" dirty="0"/>
              <a:t>(graph database)</a:t>
            </a:r>
          </a:p>
          <a:p>
            <a:endParaRPr lang="en-US" dirty="0"/>
          </a:p>
          <a:p>
            <a:endParaRPr lang="en-US" dirty="0"/>
          </a:p>
          <a:p>
            <a:r>
              <a:rPr lang="en-US" dirty="0"/>
              <a:t>APIs</a:t>
            </a:r>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5" name="Graphic 4" descr="Internet outline">
            <a:extLst>
              <a:ext uri="{FF2B5EF4-FFF2-40B4-BE49-F238E27FC236}">
                <a16:creationId xmlns:a16="http://schemas.microsoft.com/office/drawing/2014/main" id="{29E28907-03A3-4045-A5AF-31111B319B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0987" y="4639484"/>
            <a:ext cx="914400" cy="914400"/>
          </a:xfrm>
          <a:prstGeom prst="rect">
            <a:avLst/>
          </a:prstGeom>
        </p:spPr>
      </p:pic>
      <p:cxnSp>
        <p:nvCxnSpPr>
          <p:cNvPr id="38" name="Straight Arrow Connector 37">
            <a:extLst>
              <a:ext uri="{FF2B5EF4-FFF2-40B4-BE49-F238E27FC236}">
                <a16:creationId xmlns:a16="http://schemas.microsoft.com/office/drawing/2014/main" id="{0616A0D8-5390-B747-AB2B-F7DBE7EDC2AA}"/>
              </a:ext>
            </a:extLst>
          </p:cNvPr>
          <p:cNvCxnSpPr>
            <a:cxnSpLocks/>
            <a:endCxn id="5" idx="0"/>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627BCDF-7B17-FA4B-B3CE-40651C550288}"/>
              </a:ext>
            </a:extLst>
          </p:cNvPr>
          <p:cNvSpPr txBox="1"/>
          <p:nvPr/>
        </p:nvSpPr>
        <p:spPr>
          <a:xfrm>
            <a:off x="9557992" y="4687841"/>
            <a:ext cx="2342508" cy="369332"/>
          </a:xfrm>
          <a:prstGeom prst="rect">
            <a:avLst/>
          </a:prstGeom>
          <a:noFill/>
        </p:spPr>
        <p:txBody>
          <a:bodyPr wrap="square" rtlCol="0">
            <a:spAutoFit/>
          </a:bodyPr>
          <a:lstStyle/>
          <a:p>
            <a:r>
              <a:rPr lang="en-US" b="1" u="sng" dirty="0">
                <a:solidFill>
                  <a:schemeClr val="accent1">
                    <a:lumMod val="75000"/>
                  </a:schemeClr>
                </a:solidFill>
              </a:rPr>
              <a:t>search.geoconnex.us</a:t>
            </a:r>
          </a:p>
        </p:txBody>
      </p:sp>
      <p:sp>
        <p:nvSpPr>
          <p:cNvPr id="42" name="TextBox 41">
            <a:extLst>
              <a:ext uri="{FF2B5EF4-FFF2-40B4-BE49-F238E27FC236}">
                <a16:creationId xmlns:a16="http://schemas.microsoft.com/office/drawing/2014/main" id="{2DB5151F-C85B-524F-BB1C-24A1E77B026E}"/>
              </a:ext>
            </a:extLst>
          </p:cNvPr>
          <p:cNvSpPr txBox="1"/>
          <p:nvPr/>
        </p:nvSpPr>
        <p:spPr>
          <a:xfrm>
            <a:off x="9557992" y="4962989"/>
            <a:ext cx="2342508" cy="369332"/>
          </a:xfrm>
          <a:prstGeom prst="rect">
            <a:avLst/>
          </a:prstGeom>
          <a:noFill/>
        </p:spPr>
        <p:txBody>
          <a:bodyPr wrap="square" rtlCol="0">
            <a:spAutoFit/>
          </a:bodyPr>
          <a:lstStyle/>
          <a:p>
            <a:r>
              <a:rPr lang="en-US" b="1" u="sng" dirty="0">
                <a:solidFill>
                  <a:schemeClr val="accent1">
                    <a:lumMod val="75000"/>
                  </a:schemeClr>
                </a:solidFill>
              </a:rPr>
              <a:t>graph.geoconnex.us</a:t>
            </a:r>
          </a:p>
        </p:txBody>
      </p:sp>
      <p:sp>
        <p:nvSpPr>
          <p:cNvPr id="43" name="TextBox 42">
            <a:extLst>
              <a:ext uri="{FF2B5EF4-FFF2-40B4-BE49-F238E27FC236}">
                <a16:creationId xmlns:a16="http://schemas.microsoft.com/office/drawing/2014/main" id="{3AD14372-5467-0844-8BE8-3E77E395E8E8}"/>
              </a:ext>
            </a:extLst>
          </p:cNvPr>
          <p:cNvSpPr txBox="1"/>
          <p:nvPr/>
        </p:nvSpPr>
        <p:spPr>
          <a:xfrm>
            <a:off x="9545421" y="5258437"/>
            <a:ext cx="2456078" cy="369332"/>
          </a:xfrm>
          <a:prstGeom prst="rect">
            <a:avLst/>
          </a:prstGeom>
          <a:noFill/>
        </p:spPr>
        <p:txBody>
          <a:bodyPr wrap="square" rtlCol="0">
            <a:spAutoFit/>
          </a:bodyPr>
          <a:lstStyle/>
          <a:p>
            <a:r>
              <a:rPr lang="en-US" b="1" u="sng" dirty="0">
                <a:solidFill>
                  <a:schemeClr val="accent1">
                    <a:lumMod val="75000"/>
                  </a:schemeClr>
                </a:solidFill>
              </a:rPr>
              <a:t>reference.geoconnex.us</a:t>
            </a:r>
          </a:p>
        </p:txBody>
      </p:sp>
    </p:spTree>
    <p:extLst>
      <p:ext uri="{BB962C8B-B14F-4D97-AF65-F5344CB8AC3E}">
        <p14:creationId xmlns:p14="http://schemas.microsoft.com/office/powerpoint/2010/main" val="14463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D711B9-7E90-8243-8FCF-A3C8616420DD}"/>
              </a:ext>
            </a:extLst>
          </p:cNvPr>
          <p:cNvSpPr/>
          <p:nvPr/>
        </p:nvSpPr>
        <p:spPr>
          <a:xfrm>
            <a:off x="4090737"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Authoring Guidance</a:t>
            </a:r>
          </a:p>
        </p:txBody>
      </p:sp>
      <p:sp>
        <p:nvSpPr>
          <p:cNvPr id="3" name="Oval 2">
            <a:extLst>
              <a:ext uri="{FF2B5EF4-FFF2-40B4-BE49-F238E27FC236}">
                <a16:creationId xmlns:a16="http://schemas.microsoft.com/office/drawing/2014/main" id="{D64F5274-0767-8E48-BA02-CE19E95ABDF2}"/>
              </a:ext>
            </a:extLst>
          </p:cNvPr>
          <p:cNvSpPr/>
          <p:nvPr/>
        </p:nvSpPr>
        <p:spPr>
          <a:xfrm>
            <a:off x="9561094"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user community</a:t>
            </a:r>
          </a:p>
        </p:txBody>
      </p:sp>
      <p:sp>
        <p:nvSpPr>
          <p:cNvPr id="4" name="Oval 3">
            <a:extLst>
              <a:ext uri="{FF2B5EF4-FFF2-40B4-BE49-F238E27FC236}">
                <a16:creationId xmlns:a16="http://schemas.microsoft.com/office/drawing/2014/main" id="{0C50BA56-C7E2-A549-A16A-36F093516F7E}"/>
              </a:ext>
            </a:extLst>
          </p:cNvPr>
          <p:cNvSpPr/>
          <p:nvPr/>
        </p:nvSpPr>
        <p:spPr>
          <a:xfrm>
            <a:off x="6777789" y="3428999"/>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Indexer</a:t>
            </a:r>
          </a:p>
        </p:txBody>
      </p:sp>
      <p:sp>
        <p:nvSpPr>
          <p:cNvPr id="5" name="Oval 4">
            <a:extLst>
              <a:ext uri="{FF2B5EF4-FFF2-40B4-BE49-F238E27FC236}">
                <a16:creationId xmlns:a16="http://schemas.microsoft.com/office/drawing/2014/main" id="{9B728E8F-4759-CF40-88DC-B67AD9FA13BF}"/>
              </a:ext>
            </a:extLst>
          </p:cNvPr>
          <p:cNvSpPr/>
          <p:nvPr/>
        </p:nvSpPr>
        <p:spPr>
          <a:xfrm>
            <a:off x="1331495" y="3428998"/>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Publishers</a:t>
            </a:r>
          </a:p>
        </p:txBody>
      </p:sp>
      <p:pic>
        <p:nvPicPr>
          <p:cNvPr id="6" name="Google Shape;177;p5">
            <a:extLst>
              <a:ext uri="{FF2B5EF4-FFF2-40B4-BE49-F238E27FC236}">
                <a16:creationId xmlns:a16="http://schemas.microsoft.com/office/drawing/2014/main" id="{99806549-AD06-594A-B1FA-EC093CE3C80B}"/>
              </a:ext>
            </a:extLst>
          </p:cNvPr>
          <p:cNvPicPr preferRelativeResize="0"/>
          <p:nvPr/>
        </p:nvPicPr>
        <p:blipFill rotWithShape="1">
          <a:blip r:embed="rId3">
            <a:alphaModFix/>
          </a:blip>
          <a:srcRect/>
          <a:stretch/>
        </p:blipFill>
        <p:spPr>
          <a:xfrm>
            <a:off x="7071453" y="5596901"/>
            <a:ext cx="3773770" cy="614713"/>
          </a:xfrm>
          <a:prstGeom prst="rect">
            <a:avLst/>
          </a:prstGeom>
          <a:noFill/>
          <a:ln>
            <a:noFill/>
          </a:ln>
        </p:spPr>
      </p:pic>
      <p:cxnSp>
        <p:nvCxnSpPr>
          <p:cNvPr id="8" name="Straight Arrow Connector 7" descr="Sdfdsfsd">
            <a:extLst>
              <a:ext uri="{FF2B5EF4-FFF2-40B4-BE49-F238E27FC236}">
                <a16:creationId xmlns:a16="http://schemas.microsoft.com/office/drawing/2014/main" id="{FC55AC28-D482-B04F-9204-040C5044ADA6}"/>
              </a:ext>
            </a:extLst>
          </p:cNvPr>
          <p:cNvCxnSpPr>
            <a:stCxn id="2" idx="3"/>
            <a:endCxn id="5" idx="7"/>
          </p:cNvCxnSpPr>
          <p:nvPr/>
        </p:nvCxnSpPr>
        <p:spPr>
          <a:xfrm flipH="1">
            <a:off x="3043094" y="2473599"/>
            <a:ext cx="1341307" cy="12490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BD80CD0-B593-0747-8996-2C932FFC4CB1}"/>
              </a:ext>
            </a:extLst>
          </p:cNvPr>
          <p:cNvCxnSpPr>
            <a:cxnSpLocks/>
            <a:stCxn id="5" idx="6"/>
            <a:endCxn id="4" idx="2"/>
          </p:cNvCxnSpPr>
          <p:nvPr/>
        </p:nvCxnSpPr>
        <p:spPr>
          <a:xfrm>
            <a:off x="3336758" y="4431630"/>
            <a:ext cx="3441031"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7B32D40-F126-A54E-9E3D-7B77AE3F2CE5}"/>
              </a:ext>
            </a:extLst>
          </p:cNvPr>
          <p:cNvCxnSpPr>
            <a:cxnSpLocks/>
            <a:stCxn id="4" idx="1"/>
            <a:endCxn id="2" idx="5"/>
          </p:cNvCxnSpPr>
          <p:nvPr/>
        </p:nvCxnSpPr>
        <p:spPr>
          <a:xfrm flipH="1" flipV="1">
            <a:off x="5802336" y="2473599"/>
            <a:ext cx="1269117"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D0CE018-0015-5F4A-AB4A-732888A3FA66}"/>
              </a:ext>
            </a:extLst>
          </p:cNvPr>
          <p:cNvCxnSpPr>
            <a:cxnSpLocks/>
            <a:stCxn id="4" idx="7"/>
            <a:endCxn id="3" idx="3"/>
          </p:cNvCxnSpPr>
          <p:nvPr/>
        </p:nvCxnSpPr>
        <p:spPr>
          <a:xfrm flipV="1">
            <a:off x="8489388" y="2473599"/>
            <a:ext cx="1365370"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5AAECBC-F799-A245-B4BF-9E170B88DB52}"/>
              </a:ext>
            </a:extLst>
          </p:cNvPr>
          <p:cNvCxnSpPr>
            <a:cxnSpLocks/>
            <a:stCxn id="3" idx="2"/>
            <a:endCxn id="2" idx="6"/>
          </p:cNvCxnSpPr>
          <p:nvPr/>
        </p:nvCxnSpPr>
        <p:spPr>
          <a:xfrm flipH="1">
            <a:off x="6096000" y="1764632"/>
            <a:ext cx="346509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6" name="Picture 2" descr="USGS logo">
            <a:extLst>
              <a:ext uri="{FF2B5EF4-FFF2-40B4-BE49-F238E27FC236}">
                <a16:creationId xmlns:a16="http://schemas.microsoft.com/office/drawing/2014/main" id="{5A78D58D-8E9A-8C4E-ABCE-1C70B5B10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9" y="4431629"/>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DD72B7AC-0543-C94D-8910-F7EB6ED56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 y="6064557"/>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Using the EPA Seal and Logo | US EPA">
            <a:extLst>
              <a:ext uri="{FF2B5EF4-FFF2-40B4-BE49-F238E27FC236}">
                <a16:creationId xmlns:a16="http://schemas.microsoft.com/office/drawing/2014/main" id="{A5E899B8-4CEA-A948-B86F-BF2A80A88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093" y="5648736"/>
            <a:ext cx="1513103" cy="100873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estern State Water Resource Agency Use of Cloud Computing Technology &amp;  Platforms | Western States Water Council">
            <a:extLst>
              <a:ext uri="{FF2B5EF4-FFF2-40B4-BE49-F238E27FC236}">
                <a16:creationId xmlns:a16="http://schemas.microsoft.com/office/drawing/2014/main" id="{EC752BDC-25A6-F543-A119-0DBD8D007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867" y="4692353"/>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Guidance for Engaging Communities During Development of Early Action Plans">
            <a:extLst>
              <a:ext uri="{FF2B5EF4-FFF2-40B4-BE49-F238E27FC236}">
                <a16:creationId xmlns:a16="http://schemas.microsoft.com/office/drawing/2014/main" id="{0BA560A6-1BB3-214B-9BBF-3C1D5ECFA4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893" y="5616012"/>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New Mexico Water Data - New Mexico Water Data">
            <a:extLst>
              <a:ext uri="{FF2B5EF4-FFF2-40B4-BE49-F238E27FC236}">
                <a16:creationId xmlns:a16="http://schemas.microsoft.com/office/drawing/2014/main" id="{FCF75574-2608-EE43-AB25-EADF20F4B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9" y="5164827"/>
            <a:ext cx="1844973" cy="7394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Graphical user interface&#10;&#10;Description automatically generated with medium confidence">
            <a:extLst>
              <a:ext uri="{FF2B5EF4-FFF2-40B4-BE49-F238E27FC236}">
                <a16:creationId xmlns:a16="http://schemas.microsoft.com/office/drawing/2014/main" id="{6EE18E7E-1424-F744-97A4-42E1D1323905}"/>
              </a:ext>
            </a:extLst>
          </p:cNvPr>
          <p:cNvPicPr>
            <a:picLocks noChangeAspect="1"/>
          </p:cNvPicPr>
          <p:nvPr/>
        </p:nvPicPr>
        <p:blipFill>
          <a:blip r:embed="rId10"/>
          <a:stretch>
            <a:fillRect/>
          </a:stretch>
        </p:blipFill>
        <p:spPr>
          <a:xfrm>
            <a:off x="2476302" y="96489"/>
            <a:ext cx="2157164" cy="809577"/>
          </a:xfrm>
          <a:prstGeom prst="rect">
            <a:avLst/>
          </a:prstGeom>
        </p:spPr>
      </p:pic>
      <p:pic>
        <p:nvPicPr>
          <p:cNvPr id="35" name="Picture 2" descr="USGS logo">
            <a:extLst>
              <a:ext uri="{FF2B5EF4-FFF2-40B4-BE49-F238E27FC236}">
                <a16:creationId xmlns:a16="http://schemas.microsoft.com/office/drawing/2014/main" id="{62B37A03-838B-BF4C-9F55-61D66CE37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13" y="156608"/>
            <a:ext cx="1254544" cy="50181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6FC6815-6C31-C340-9B5F-F4EFB54902B4}"/>
              </a:ext>
            </a:extLst>
          </p:cNvPr>
          <p:cNvSpPr txBox="1"/>
          <p:nvPr/>
        </p:nvSpPr>
        <p:spPr>
          <a:xfrm>
            <a:off x="4435291" y="4062297"/>
            <a:ext cx="1145804" cy="369332"/>
          </a:xfrm>
          <a:prstGeom prst="rect">
            <a:avLst/>
          </a:prstGeom>
          <a:noFill/>
        </p:spPr>
        <p:txBody>
          <a:bodyPr wrap="square" rtlCol="0">
            <a:spAutoFit/>
          </a:bodyPr>
          <a:lstStyle/>
          <a:p>
            <a:r>
              <a:rPr lang="en-US" dirty="0"/>
              <a:t>Enables</a:t>
            </a:r>
          </a:p>
        </p:txBody>
      </p:sp>
      <p:sp>
        <p:nvSpPr>
          <p:cNvPr id="37" name="TextBox 36">
            <a:extLst>
              <a:ext uri="{FF2B5EF4-FFF2-40B4-BE49-F238E27FC236}">
                <a16:creationId xmlns:a16="http://schemas.microsoft.com/office/drawing/2014/main" id="{7B80A530-C8C5-FD45-A603-D154DE74F7C4}"/>
              </a:ext>
            </a:extLst>
          </p:cNvPr>
          <p:cNvSpPr txBox="1"/>
          <p:nvPr/>
        </p:nvSpPr>
        <p:spPr>
          <a:xfrm>
            <a:off x="2726660" y="2744639"/>
            <a:ext cx="1145804" cy="369332"/>
          </a:xfrm>
          <a:prstGeom prst="rect">
            <a:avLst/>
          </a:prstGeom>
          <a:noFill/>
        </p:spPr>
        <p:txBody>
          <a:bodyPr wrap="square" rtlCol="0">
            <a:spAutoFit/>
          </a:bodyPr>
          <a:lstStyle/>
          <a:p>
            <a:r>
              <a:rPr lang="en-US" dirty="0"/>
              <a:t>Used By</a:t>
            </a:r>
          </a:p>
        </p:txBody>
      </p:sp>
      <p:sp>
        <p:nvSpPr>
          <p:cNvPr id="38" name="TextBox 37">
            <a:extLst>
              <a:ext uri="{FF2B5EF4-FFF2-40B4-BE49-F238E27FC236}">
                <a16:creationId xmlns:a16="http://schemas.microsoft.com/office/drawing/2014/main" id="{7D8529B5-9A0C-5B44-AA53-C38A1420D75B}"/>
              </a:ext>
            </a:extLst>
          </p:cNvPr>
          <p:cNvSpPr txBox="1"/>
          <p:nvPr/>
        </p:nvSpPr>
        <p:spPr>
          <a:xfrm>
            <a:off x="9115927" y="3125818"/>
            <a:ext cx="1145804" cy="369332"/>
          </a:xfrm>
          <a:prstGeom prst="rect">
            <a:avLst/>
          </a:prstGeom>
          <a:noFill/>
        </p:spPr>
        <p:txBody>
          <a:bodyPr wrap="square" rtlCol="0">
            <a:spAutoFit/>
          </a:bodyPr>
          <a:lstStyle/>
          <a:p>
            <a:r>
              <a:rPr lang="en-US" dirty="0"/>
              <a:t>Used By</a:t>
            </a:r>
          </a:p>
        </p:txBody>
      </p:sp>
      <p:sp>
        <p:nvSpPr>
          <p:cNvPr id="39" name="TextBox 38">
            <a:extLst>
              <a:ext uri="{FF2B5EF4-FFF2-40B4-BE49-F238E27FC236}">
                <a16:creationId xmlns:a16="http://schemas.microsoft.com/office/drawing/2014/main" id="{A62ED7F3-9E78-7D43-A987-40C8BB730370}"/>
              </a:ext>
            </a:extLst>
          </p:cNvPr>
          <p:cNvSpPr txBox="1"/>
          <p:nvPr/>
        </p:nvSpPr>
        <p:spPr>
          <a:xfrm>
            <a:off x="7269234" y="1395299"/>
            <a:ext cx="1145804" cy="369332"/>
          </a:xfrm>
          <a:prstGeom prst="rect">
            <a:avLst/>
          </a:prstGeom>
          <a:noFill/>
        </p:spPr>
        <p:txBody>
          <a:bodyPr wrap="square" rtlCol="0">
            <a:spAutoFit/>
          </a:bodyPr>
          <a:lstStyle/>
          <a:p>
            <a:r>
              <a:rPr lang="en-US" dirty="0"/>
              <a:t>Influences</a:t>
            </a:r>
          </a:p>
        </p:txBody>
      </p:sp>
      <p:sp>
        <p:nvSpPr>
          <p:cNvPr id="40" name="TextBox 39">
            <a:extLst>
              <a:ext uri="{FF2B5EF4-FFF2-40B4-BE49-F238E27FC236}">
                <a16:creationId xmlns:a16="http://schemas.microsoft.com/office/drawing/2014/main" id="{7506FB34-03DD-1B48-8CBB-F75D5D0205D3}"/>
              </a:ext>
            </a:extLst>
          </p:cNvPr>
          <p:cNvSpPr txBox="1"/>
          <p:nvPr/>
        </p:nvSpPr>
        <p:spPr>
          <a:xfrm>
            <a:off x="6277077" y="2647479"/>
            <a:ext cx="1145804" cy="369332"/>
          </a:xfrm>
          <a:prstGeom prst="rect">
            <a:avLst/>
          </a:prstGeom>
          <a:noFill/>
        </p:spPr>
        <p:txBody>
          <a:bodyPr wrap="square" rtlCol="0">
            <a:spAutoFit/>
          </a:bodyPr>
          <a:lstStyle/>
          <a:p>
            <a:r>
              <a:rPr lang="en-US" dirty="0"/>
              <a:t>Influences</a:t>
            </a:r>
          </a:p>
        </p:txBody>
      </p:sp>
    </p:spTree>
    <p:extLst>
      <p:ext uri="{BB962C8B-B14F-4D97-AF65-F5344CB8AC3E}">
        <p14:creationId xmlns:p14="http://schemas.microsoft.com/office/powerpoint/2010/main" val="48034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eb7e92cca_1_0"/>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47" name="Google Shape;247;gdeb7e92cca_1_0"/>
          <p:cNvSpPr txBox="1"/>
          <p:nvPr/>
        </p:nvSpPr>
        <p:spPr>
          <a:xfrm>
            <a:off x="4434426" y="278817"/>
            <a:ext cx="108288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5640"/>
              <a:buFont typeface="Arial"/>
              <a:buNone/>
            </a:pPr>
            <a:r>
              <a:rPr lang="en-US" sz="5640" b="0" i="0" u="none" strike="noStrike" cap="none" dirty="0">
                <a:solidFill>
                  <a:schemeClr val="dk2"/>
                </a:solidFill>
                <a:latin typeface="Calibri"/>
                <a:ea typeface="Calibri"/>
                <a:cs typeface="Calibri"/>
                <a:sym typeface="Calibri"/>
              </a:rPr>
              <a:t>Currently…</a:t>
            </a:r>
            <a:endParaRPr sz="1400" b="0" i="0" u="none" strike="noStrike" cap="none" dirty="0">
              <a:solidFill>
                <a:srgbClr val="000000"/>
              </a:solidFill>
              <a:latin typeface="Arial"/>
              <a:ea typeface="Arial"/>
              <a:cs typeface="Arial"/>
              <a:sym typeface="Arial"/>
            </a:endParaRPr>
          </a:p>
        </p:txBody>
      </p:sp>
      <p:sp>
        <p:nvSpPr>
          <p:cNvPr id="248" name="Google Shape;248;gdeb7e92cca_1_0"/>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49" name="Google Shape;249;gdeb7e92cca_1_0"/>
          <p:cNvPicPr preferRelativeResize="0"/>
          <p:nvPr/>
        </p:nvPicPr>
        <p:blipFill rotWithShape="1">
          <a:blip r:embed="rId3">
            <a:alphaModFix/>
          </a:blip>
          <a:srcRect/>
          <a:stretch/>
        </p:blipFill>
        <p:spPr>
          <a:xfrm>
            <a:off x="609602" y="342900"/>
            <a:ext cx="7421634" cy="6172200"/>
          </a:xfrm>
          <a:prstGeom prst="rect">
            <a:avLst/>
          </a:prstGeom>
          <a:noFill/>
          <a:ln>
            <a:noFill/>
          </a:ln>
        </p:spPr>
      </p:pic>
      <p:sp>
        <p:nvSpPr>
          <p:cNvPr id="250" name="Google Shape;250;gdeb7e92cca_1_0"/>
          <p:cNvSpPr txBox="1"/>
          <p:nvPr/>
        </p:nvSpPr>
        <p:spPr>
          <a:xfrm>
            <a:off x="8300627" y="1651584"/>
            <a:ext cx="3050100" cy="47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A mix of structured and unstructured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USGS – administered systems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state-wide views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Missing important topics and data providers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A66-869A-0549-8C69-43CBA97AF0C0}"/>
              </a:ext>
            </a:extLst>
          </p:cNvPr>
          <p:cNvSpPr>
            <a:spLocks noGrp="1"/>
          </p:cNvSpPr>
          <p:nvPr>
            <p:ph type="title"/>
          </p:nvPr>
        </p:nvSpPr>
        <p:spPr/>
        <p:txBody>
          <a:bodyPr/>
          <a:lstStyle/>
          <a:p>
            <a:r>
              <a:rPr lang="en-US" dirty="0"/>
              <a:t>What is the NLDI?</a:t>
            </a:r>
          </a:p>
        </p:txBody>
      </p:sp>
      <p:pic>
        <p:nvPicPr>
          <p:cNvPr id="4" name="Picture 3">
            <a:extLst>
              <a:ext uri="{FF2B5EF4-FFF2-40B4-BE49-F238E27FC236}">
                <a16:creationId xmlns:a16="http://schemas.microsoft.com/office/drawing/2014/main" id="{CAC44610-413B-964F-BE24-6249EF270CE7}"/>
              </a:ext>
            </a:extLst>
          </p:cNvPr>
          <p:cNvPicPr>
            <a:picLocks noChangeAspect="1"/>
          </p:cNvPicPr>
          <p:nvPr/>
        </p:nvPicPr>
        <p:blipFill>
          <a:blip r:embed="rId3"/>
          <a:stretch>
            <a:fillRect/>
          </a:stretch>
        </p:blipFill>
        <p:spPr>
          <a:xfrm>
            <a:off x="5609261" y="1249261"/>
            <a:ext cx="6410025" cy="5399849"/>
          </a:xfrm>
          <a:prstGeom prst="rect">
            <a:avLst/>
          </a:prstGeom>
        </p:spPr>
      </p:pic>
      <p:sp>
        <p:nvSpPr>
          <p:cNvPr id="3" name="TextBox 2">
            <a:extLst>
              <a:ext uri="{FF2B5EF4-FFF2-40B4-BE49-F238E27FC236}">
                <a16:creationId xmlns:a16="http://schemas.microsoft.com/office/drawing/2014/main" id="{2D6C2F18-6DFC-33E2-45E9-E52B28B68D3E}"/>
              </a:ext>
            </a:extLst>
          </p:cNvPr>
          <p:cNvSpPr txBox="1"/>
          <p:nvPr/>
        </p:nvSpPr>
        <p:spPr>
          <a:xfrm>
            <a:off x="162425" y="1616242"/>
            <a:ext cx="544683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B1B1B"/>
                </a:solidFill>
                <a:latin typeface="Source Sans Pro Web"/>
              </a:rPr>
              <a:t>A RESTful application programming interface (API) in front of the NHD (NHDPlusV2 for now, HR support eventually)</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 open-source project with the codebase available at </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https://github.com/</a:t>
            </a:r>
            <a:r>
              <a:rPr lang="en-US" dirty="0">
                <a:latin typeface="Source Sans Pro Web"/>
                <a:cs typeface="Calibri" panose="020F0502020204030204"/>
                <a:hlinkClick r:id="rId4">
                  <a:extLst>
                    <a:ext uri="{A12FA001-AC4F-418D-AE19-62706E023703}">
                      <ahyp:hlinkClr xmlns:ahyp="http://schemas.microsoft.com/office/drawing/2018/hyperlinkcolor" val="tx"/>
                    </a:ext>
                  </a:extLst>
                </a:hlinkClick>
              </a:rPr>
              <a:t>internetofwater</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a:t>
            </a:r>
            <a:r>
              <a:rPr lang="en-US" dirty="0">
                <a:solidFill>
                  <a:schemeClr val="accent6">
                    <a:lumMod val="75000"/>
                  </a:schemeClr>
                </a:solidFill>
                <a:latin typeface="Source Sans Pro Web"/>
                <a:cs typeface="Calibri" panose="020F0502020204030204"/>
                <a:hlinkClick r:id="rId4">
                  <a:extLst>
                    <a:ext uri="{A12FA001-AC4F-418D-AE19-62706E023703}">
                      <ahyp:hlinkClr xmlns:ahyp="http://schemas.microsoft.com/office/drawing/2018/hyperlinkcolor" val="tx"/>
                    </a:ext>
                  </a:extLst>
                </a:hlinkClick>
              </a:rPr>
              <a:t>nldi-services</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Hosted by USGS</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hlinkClick r:id="rId5"/>
              </a:rPr>
              <a:t>https://labs.waterdata.usgs.gov/about-nldi/index.html</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endParaRPr lang="en-US" dirty="0">
              <a:solidFill>
                <a:srgbClr val="1B1B1B"/>
              </a:solidFill>
              <a:latin typeface="Source Sans Pro Web"/>
              <a:cs typeface="Calibri" panose="020F0502020204030204"/>
            </a:endParaRPr>
          </a:p>
        </p:txBody>
      </p:sp>
      <p:pic>
        <p:nvPicPr>
          <p:cNvPr id="5" name="Google Shape;327;p3">
            <a:extLst>
              <a:ext uri="{FF2B5EF4-FFF2-40B4-BE49-F238E27FC236}">
                <a16:creationId xmlns:a16="http://schemas.microsoft.com/office/drawing/2014/main" id="{A7FDCAFF-C2D0-2148-AC36-A1D7D229065C}"/>
              </a:ext>
            </a:extLst>
          </p:cNvPr>
          <p:cNvPicPr preferRelativeResize="0"/>
          <p:nvPr/>
        </p:nvPicPr>
        <p:blipFill>
          <a:blip r:embed="rId6">
            <a:alphaModFix/>
          </a:blip>
          <a:stretch>
            <a:fillRect/>
          </a:stretch>
        </p:blipFill>
        <p:spPr>
          <a:xfrm>
            <a:off x="6867894" y="141874"/>
            <a:ext cx="2558327" cy="1023331"/>
          </a:xfrm>
          <a:prstGeom prst="rect">
            <a:avLst/>
          </a:prstGeom>
          <a:noFill/>
          <a:ln>
            <a:noFill/>
          </a:ln>
        </p:spPr>
      </p:pic>
      <p:pic>
        <p:nvPicPr>
          <p:cNvPr id="6" name="Google Shape;333;p3" descr="A picture containing food, drawing&#10;&#10;Description automatically generated">
            <a:extLst>
              <a:ext uri="{FF2B5EF4-FFF2-40B4-BE49-F238E27FC236}">
                <a16:creationId xmlns:a16="http://schemas.microsoft.com/office/drawing/2014/main" id="{AEA1F318-2323-5947-A299-E1249F34EFFB}"/>
              </a:ext>
            </a:extLst>
          </p:cNvPr>
          <p:cNvPicPr preferRelativeResize="0"/>
          <p:nvPr/>
        </p:nvPicPr>
        <p:blipFill rotWithShape="1">
          <a:blip r:embed="rId7">
            <a:alphaModFix/>
          </a:blip>
          <a:srcRect/>
          <a:stretch/>
        </p:blipFill>
        <p:spPr>
          <a:xfrm>
            <a:off x="9461918" y="197214"/>
            <a:ext cx="2567657" cy="912650"/>
          </a:xfrm>
          <a:prstGeom prst="rect">
            <a:avLst/>
          </a:prstGeom>
          <a:noFill/>
          <a:ln>
            <a:noFill/>
          </a:ln>
        </p:spPr>
      </p:pic>
    </p:spTree>
    <p:extLst>
      <p:ext uri="{BB962C8B-B14F-4D97-AF65-F5344CB8AC3E}">
        <p14:creationId xmlns:p14="http://schemas.microsoft.com/office/powerpoint/2010/main" val="196451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EA42-1E72-8447-97C5-DF03BF055EFC}"/>
              </a:ext>
            </a:extLst>
          </p:cNvPr>
          <p:cNvSpPr>
            <a:spLocks noGrp="1"/>
          </p:cNvSpPr>
          <p:nvPr>
            <p:ph type="title"/>
          </p:nvPr>
        </p:nvSpPr>
        <p:spPr/>
        <p:txBody>
          <a:bodyPr/>
          <a:lstStyle/>
          <a:p>
            <a:r>
              <a:rPr lang="en-US" dirty="0"/>
              <a:t>How to contribute to geoconnex.us and the NLDI</a:t>
            </a:r>
          </a:p>
        </p:txBody>
      </p:sp>
      <p:sp>
        <p:nvSpPr>
          <p:cNvPr id="3" name="Content Placeholder 2">
            <a:extLst>
              <a:ext uri="{FF2B5EF4-FFF2-40B4-BE49-F238E27FC236}">
                <a16:creationId xmlns:a16="http://schemas.microsoft.com/office/drawing/2014/main" id="{1A9C1AC7-22FF-4542-9291-FA616B622FB3}"/>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Hydro-address your location data (see Mike Tinker’s presentation)</a:t>
            </a:r>
          </a:p>
          <a:p>
            <a:pPr marL="514350" indent="-514350">
              <a:buFont typeface="+mj-lt"/>
              <a:buAutoNum type="arabicPeriod"/>
            </a:pPr>
            <a:endParaRPr lang="en-US" dirty="0"/>
          </a:p>
          <a:p>
            <a:pPr marL="457200" lvl="1" indent="0">
              <a:buNone/>
            </a:pPr>
            <a:r>
              <a:rPr lang="en-US" sz="2800" i="1" dirty="0">
                <a:solidFill>
                  <a:schemeClr val="accent1">
                    <a:lumMod val="75000"/>
                  </a:schemeClr>
                </a:solidFill>
              </a:rPr>
              <a:t>geoconnex steps</a:t>
            </a:r>
          </a:p>
          <a:p>
            <a:pPr marL="514350" indent="-514350">
              <a:buFont typeface="+mj-lt"/>
              <a:buAutoNum type="arabicPeriod"/>
            </a:pPr>
            <a:r>
              <a:rPr lang="en-US" dirty="0">
                <a:solidFill>
                  <a:schemeClr val="accent1">
                    <a:lumMod val="75000"/>
                  </a:schemeClr>
                </a:solidFill>
              </a:rPr>
              <a:t>Publish feature-level landing content with embedded JSON-LD and persistent identifiers</a:t>
            </a:r>
          </a:p>
          <a:p>
            <a:pPr marL="514350" indent="-514350">
              <a:buFont typeface="+mj-lt"/>
              <a:buAutoNum type="arabicPeriod"/>
            </a:pPr>
            <a:r>
              <a:rPr lang="en-US" dirty="0">
                <a:solidFill>
                  <a:schemeClr val="accent1">
                    <a:lumMod val="75000"/>
                  </a:schemeClr>
                </a:solidFill>
              </a:rPr>
              <a:t>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endParaRPr lang="en-US" dirty="0">
              <a:solidFill>
                <a:schemeClr val="accent1">
                  <a:lumMod val="75000"/>
                </a:schemeClr>
              </a:solidFill>
            </a:endParaRPr>
          </a:p>
          <a:p>
            <a:pPr marL="514350" indent="-514350">
              <a:buFont typeface="+mj-lt"/>
              <a:buAutoNum type="arabicPeriod"/>
            </a:pPr>
            <a:endParaRPr lang="en-US" dirty="0">
              <a:solidFill>
                <a:schemeClr val="accent1">
                  <a:lumMod val="75000"/>
                </a:schemeClr>
              </a:solidFill>
            </a:endParaRPr>
          </a:p>
          <a:p>
            <a:pPr marL="0" indent="0">
              <a:buNone/>
            </a:pPr>
            <a:r>
              <a:rPr lang="en-US" i="1" dirty="0">
                <a:solidFill>
                  <a:schemeClr val="accent1">
                    <a:lumMod val="75000"/>
                  </a:schemeClr>
                </a:solidFill>
              </a:rPr>
              <a:t>      </a:t>
            </a:r>
            <a:r>
              <a:rPr lang="en-US" i="1" dirty="0">
                <a:solidFill>
                  <a:srgbClr val="7030A0"/>
                </a:solidFill>
              </a:rPr>
              <a:t>NLDI Steps</a:t>
            </a:r>
            <a:endParaRPr lang="en-US" i="1" dirty="0">
              <a:solidFill>
                <a:schemeClr val="accent1">
                  <a:lumMod val="75000"/>
                </a:schemeClr>
              </a:solidFill>
            </a:endParaRPr>
          </a:p>
          <a:p>
            <a:pPr marL="514350" indent="-514350">
              <a:buFont typeface="+mj-lt"/>
              <a:buAutoNum type="arabicPeriod" startAt="4"/>
            </a:pPr>
            <a:r>
              <a:rPr lang="en-US" dirty="0">
                <a:solidFill>
                  <a:srgbClr val="7030A0"/>
                </a:solidFill>
              </a:rPr>
              <a:t>Publish a geojson file with your hydro-addressed location data (can be same as step 2)</a:t>
            </a:r>
          </a:p>
          <a:p>
            <a:pPr marL="514350" indent="-514350">
              <a:buFont typeface="+mj-lt"/>
              <a:buAutoNum type="arabicPeriod" startAt="4"/>
            </a:pPr>
            <a:r>
              <a:rPr lang="en-US" dirty="0">
                <a:solidFill>
                  <a:srgbClr val="7030A0"/>
                </a:solidFill>
              </a:rPr>
              <a:t>Register your geojson file with the NLDI repository</a:t>
            </a:r>
          </a:p>
          <a:p>
            <a:pPr marL="514350" indent="-514350">
              <a:buFont typeface="+mj-lt"/>
              <a:buAutoNum type="arabicPeriod" startAt="4"/>
            </a:pPr>
            <a:endParaRPr lang="en-US" dirty="0"/>
          </a:p>
        </p:txBody>
      </p:sp>
    </p:spTree>
    <p:extLst>
      <p:ext uri="{BB962C8B-B14F-4D97-AF65-F5344CB8AC3E}">
        <p14:creationId xmlns:p14="http://schemas.microsoft.com/office/powerpoint/2010/main" val="18902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57FA-EEE3-3748-93EA-ABF8ECBFAD94}"/>
              </a:ext>
            </a:extLst>
          </p:cNvPr>
          <p:cNvSpPr>
            <a:spLocks noGrp="1"/>
          </p:cNvSpPr>
          <p:nvPr>
            <p:ph type="title"/>
          </p:nvPr>
        </p:nvSpPr>
        <p:spPr/>
        <p:txBody>
          <a:bodyPr/>
          <a:lstStyle/>
          <a:p>
            <a:r>
              <a:rPr lang="en-US" dirty="0"/>
              <a:t>1. Hydro Address your data</a:t>
            </a:r>
          </a:p>
        </p:txBody>
      </p:sp>
      <p:sp>
        <p:nvSpPr>
          <p:cNvPr id="3" name="Content Placeholder 2">
            <a:extLst>
              <a:ext uri="{FF2B5EF4-FFF2-40B4-BE49-F238E27FC236}">
                <a16:creationId xmlns:a16="http://schemas.microsoft.com/office/drawing/2014/main" id="{F17E570D-7E4F-4049-8952-E736EF16049F}"/>
              </a:ext>
            </a:extLst>
          </p:cNvPr>
          <p:cNvSpPr>
            <a:spLocks noGrp="1"/>
          </p:cNvSpPr>
          <p:nvPr>
            <p:ph idx="1"/>
          </p:nvPr>
        </p:nvSpPr>
        <p:spPr/>
        <p:txBody>
          <a:bodyPr/>
          <a:lstStyle/>
          <a:p>
            <a:pPr marL="514350" indent="-514350">
              <a:buAutoNum type="arabicPeriod"/>
            </a:pPr>
            <a:r>
              <a:rPr lang="en-US" dirty="0"/>
              <a:t>Use </a:t>
            </a:r>
            <a:r>
              <a:rPr lang="en-US" dirty="0" err="1"/>
              <a:t>HydroAdd</a:t>
            </a:r>
            <a:r>
              <a:rPr lang="en-US" dirty="0"/>
              <a:t> to add NHD </a:t>
            </a:r>
            <a:r>
              <a:rPr lang="en-US" dirty="0" err="1"/>
              <a:t>Reachcodes</a:t>
            </a:r>
            <a:r>
              <a:rPr lang="en-US" dirty="0"/>
              <a:t> and Measures to your locations</a:t>
            </a:r>
          </a:p>
          <a:p>
            <a:pPr marL="0" indent="0">
              <a:buNone/>
            </a:pPr>
            <a:endParaRPr lang="en-US" dirty="0"/>
          </a:p>
          <a:p>
            <a:pPr marL="0" indent="0">
              <a:buNone/>
            </a:pPr>
            <a:r>
              <a:rPr lang="en-US" dirty="0"/>
              <a:t>Example: </a:t>
            </a:r>
            <a:r>
              <a:rPr lang="en-US" dirty="0">
                <a:hlinkClick r:id="rId2"/>
              </a:rPr>
              <a:t>https://github.com/internetofwater/gwtc2022-workshop/blob/main/landing_pages/data/data.csv</a:t>
            </a:r>
            <a:r>
              <a:rPr lang="en-US" dirty="0"/>
              <a:t> </a:t>
            </a:r>
          </a:p>
        </p:txBody>
      </p:sp>
      <p:pic>
        <p:nvPicPr>
          <p:cNvPr id="4" name="Picture 3">
            <a:extLst>
              <a:ext uri="{FF2B5EF4-FFF2-40B4-BE49-F238E27FC236}">
                <a16:creationId xmlns:a16="http://schemas.microsoft.com/office/drawing/2014/main" id="{1A94A826-E674-1843-8170-7278857617B3}"/>
              </a:ext>
            </a:extLst>
          </p:cNvPr>
          <p:cNvPicPr>
            <a:picLocks noChangeAspect="1"/>
          </p:cNvPicPr>
          <p:nvPr/>
        </p:nvPicPr>
        <p:blipFill>
          <a:blip r:embed="rId3"/>
          <a:stretch>
            <a:fillRect/>
          </a:stretch>
        </p:blipFill>
        <p:spPr>
          <a:xfrm>
            <a:off x="0" y="4073139"/>
            <a:ext cx="36125904" cy="2921001"/>
          </a:xfrm>
          <a:prstGeom prst="rect">
            <a:avLst/>
          </a:prstGeom>
        </p:spPr>
      </p:pic>
    </p:spTree>
    <p:extLst>
      <p:ext uri="{BB962C8B-B14F-4D97-AF65-F5344CB8AC3E}">
        <p14:creationId xmlns:p14="http://schemas.microsoft.com/office/powerpoint/2010/main" val="4212828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p:txBody>
          <a:bodyPr/>
          <a:lstStyle/>
          <a:p>
            <a:pPr marL="514350" indent="-514350">
              <a:buAutoNum type="arabicPeriod"/>
            </a:pPr>
            <a:r>
              <a:rPr lang="en-US" dirty="0"/>
              <a:t>Create a persistent identification scheme:</a:t>
            </a:r>
          </a:p>
          <a:p>
            <a:pPr marL="0" indent="0">
              <a:buNone/>
            </a:pPr>
            <a:r>
              <a:rPr lang="en-US" dirty="0">
                <a:hlinkClick r:id="rId3"/>
              </a:rPr>
              <a:t>https://geoconnex.us/</a:t>
            </a:r>
            <a:r>
              <a:rPr lang="en-US" dirty="0"/>
              <a:t>my-org/</a:t>
            </a:r>
            <a:r>
              <a:rPr lang="en-US" dirty="0">
                <a:solidFill>
                  <a:srgbClr val="7030A0"/>
                </a:solidFill>
              </a:rPr>
              <a:t>topic/.../hierarchy/12345</a:t>
            </a:r>
            <a:r>
              <a:rPr lang="en-US" dirty="0"/>
              <a:t> </a:t>
            </a:r>
          </a:p>
          <a:p>
            <a:pPr marL="0" indent="0">
              <a:buNone/>
            </a:pPr>
            <a:endParaRPr lang="en-US" dirty="0"/>
          </a:p>
          <a:p>
            <a:pPr marL="0" indent="0">
              <a:buNone/>
            </a:pPr>
            <a:endParaRPr lang="en-US" dirty="0"/>
          </a:p>
          <a:p>
            <a:pPr marL="0" indent="0">
              <a:buNone/>
            </a:pPr>
            <a:r>
              <a:rPr lang="en-US" dirty="0"/>
              <a:t>Examples:</a:t>
            </a: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https://geoconnex.us/</a:t>
            </a:r>
            <a:r>
              <a:rPr lang="en-US" dirty="0">
                <a:hlinkClick r:id="rId4">
                  <a:extLst>
                    <a:ext uri="{A12FA001-AC4F-418D-AE19-62706E023703}">
                      <ahyp:hlinkClr xmlns:ahyp="http://schemas.microsoft.com/office/drawing/2018/hyperlinkcolor" val="tx"/>
                    </a:ext>
                  </a:extLst>
                </a:hlinkClick>
              </a:rPr>
              <a:t>usgs/</a:t>
            </a:r>
            <a:r>
              <a:rPr lang="en-US" dirty="0">
                <a:solidFill>
                  <a:srgbClr val="7030A0"/>
                </a:solidFill>
                <a:hlinkClick r:id="rId4">
                  <a:extLst>
                    <a:ext uri="{A12FA001-AC4F-418D-AE19-62706E023703}">
                      <ahyp:hlinkClr xmlns:ahyp="http://schemas.microsoft.com/office/drawing/2018/hyperlinkcolor" val="tx"/>
                    </a:ext>
                  </a:extLst>
                </a:hlinkClick>
              </a:rPr>
              <a:t>monitoring-location/08332622</a:t>
            </a:r>
            <a:r>
              <a:rPr lang="en-US" dirty="0">
                <a:solidFill>
                  <a:srgbClr val="7030A0"/>
                </a:solidFill>
              </a:rPr>
              <a:t> </a:t>
            </a:r>
          </a:p>
          <a:p>
            <a:pPr marL="0" indent="0">
              <a:buNone/>
            </a:pPr>
            <a:r>
              <a:rPr lang="en-US" dirty="0">
                <a:solidFill>
                  <a:srgbClr val="0563C1"/>
                </a:solidFill>
                <a:hlinkClick r:id="rId5">
                  <a:extLst>
                    <a:ext uri="{A12FA001-AC4F-418D-AE19-62706E023703}">
                      <ahyp:hlinkClr xmlns:ahyp="http://schemas.microsoft.com/office/drawing/2018/hyperlinkcolor" val="tx"/>
                    </a:ext>
                  </a:extLst>
                </a:hlinkClick>
              </a:rPr>
              <a:t>https://geoconnex.us/</a:t>
            </a:r>
            <a:r>
              <a:rPr lang="en-US" dirty="0">
                <a:hlinkClick r:id="rId5">
                  <a:extLst>
                    <a:ext uri="{A12FA001-AC4F-418D-AE19-62706E023703}">
                      <ahyp:hlinkClr xmlns:ahyp="http://schemas.microsoft.com/office/drawing/2018/hyperlinkcolor" val="tx"/>
                    </a:ext>
                  </a:extLst>
                </a:hlinkClick>
              </a:rPr>
              <a:t>epa/</a:t>
            </a:r>
            <a:r>
              <a:rPr lang="en-US" dirty="0">
                <a:solidFill>
                  <a:srgbClr val="7030A0"/>
                </a:solidFill>
                <a:hlinkClick r:id="rId5">
                  <a:extLst>
                    <a:ext uri="{A12FA001-AC4F-418D-AE19-62706E023703}">
                      <ahyp:hlinkClr xmlns:ahyp="http://schemas.microsoft.com/office/drawing/2018/hyperlinkcolor" val="tx"/>
                    </a:ext>
                  </a:extLst>
                </a:hlinkClick>
              </a:rPr>
              <a:t>hmw/030300020607</a:t>
            </a:r>
            <a:r>
              <a:rPr lang="en-US" dirty="0">
                <a:solidFill>
                  <a:srgbClr val="7030A0"/>
                </a:solidFill>
              </a:rPr>
              <a:t> </a:t>
            </a:r>
          </a:p>
        </p:txBody>
      </p:sp>
      <p:sp>
        <p:nvSpPr>
          <p:cNvPr id="4" name="Left Brace 3">
            <a:extLst>
              <a:ext uri="{FF2B5EF4-FFF2-40B4-BE49-F238E27FC236}">
                <a16:creationId xmlns:a16="http://schemas.microsoft.com/office/drawing/2014/main" id="{C0BDC99A-3A05-C04A-B1B5-85F41AB7216B}"/>
              </a:ext>
            </a:extLst>
          </p:cNvPr>
          <p:cNvSpPr/>
          <p:nvPr/>
        </p:nvSpPr>
        <p:spPr>
          <a:xfrm rot="16200000">
            <a:off x="2217010" y="1426179"/>
            <a:ext cx="481913" cy="3239528"/>
          </a:xfrm>
          <a:prstGeom prst="leftBrace">
            <a:avLst/>
          </a:prstGeom>
          <a:ln w="603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70884C5-06CD-2446-A630-5BDB354AEA63}"/>
              </a:ext>
            </a:extLst>
          </p:cNvPr>
          <p:cNvSpPr/>
          <p:nvPr/>
        </p:nvSpPr>
        <p:spPr>
          <a:xfrm rot="16200000">
            <a:off x="4374294" y="2508426"/>
            <a:ext cx="481913" cy="1075035"/>
          </a:xfrm>
          <a:prstGeom prst="leftBrace">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F7C3E1D5-16F9-E74D-8BC4-35FD9370279A}"/>
              </a:ext>
            </a:extLst>
          </p:cNvPr>
          <p:cNvSpPr/>
          <p:nvPr/>
        </p:nvSpPr>
        <p:spPr>
          <a:xfrm rot="16200000">
            <a:off x="6814752" y="1143002"/>
            <a:ext cx="481913" cy="3805881"/>
          </a:xfrm>
          <a:prstGeom prst="leftBrace">
            <a:avLst/>
          </a:prstGeom>
          <a:ln w="603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430C436-143C-7F47-99FB-C06AA52626C7}"/>
              </a:ext>
            </a:extLst>
          </p:cNvPr>
          <p:cNvSpPr txBox="1"/>
          <p:nvPr/>
        </p:nvSpPr>
        <p:spPr>
          <a:xfrm>
            <a:off x="2125368" y="3286899"/>
            <a:ext cx="1260389" cy="369332"/>
          </a:xfrm>
          <a:prstGeom prst="rect">
            <a:avLst/>
          </a:prstGeom>
          <a:noFill/>
        </p:spPr>
        <p:txBody>
          <a:bodyPr wrap="square" rtlCol="0">
            <a:spAutoFit/>
          </a:bodyPr>
          <a:lstStyle/>
          <a:p>
            <a:r>
              <a:rPr lang="en-US"/>
              <a:t>stem</a:t>
            </a:r>
          </a:p>
        </p:txBody>
      </p:sp>
      <p:sp>
        <p:nvSpPr>
          <p:cNvPr id="8" name="TextBox 7">
            <a:extLst>
              <a:ext uri="{FF2B5EF4-FFF2-40B4-BE49-F238E27FC236}">
                <a16:creationId xmlns:a16="http://schemas.microsoft.com/office/drawing/2014/main" id="{344D34F0-9BCF-C946-AE06-054B0BAD0731}"/>
              </a:ext>
            </a:extLst>
          </p:cNvPr>
          <p:cNvSpPr txBox="1"/>
          <p:nvPr/>
        </p:nvSpPr>
        <p:spPr>
          <a:xfrm>
            <a:off x="3985055" y="3286899"/>
            <a:ext cx="1260389" cy="369332"/>
          </a:xfrm>
          <a:prstGeom prst="rect">
            <a:avLst/>
          </a:prstGeom>
          <a:noFill/>
        </p:spPr>
        <p:txBody>
          <a:bodyPr wrap="square" rtlCol="0">
            <a:spAutoFit/>
          </a:bodyPr>
          <a:lstStyle/>
          <a:p>
            <a:r>
              <a:rPr lang="en-US"/>
              <a:t>namespace</a:t>
            </a:r>
          </a:p>
        </p:txBody>
      </p:sp>
      <p:sp>
        <p:nvSpPr>
          <p:cNvPr id="9" name="TextBox 8">
            <a:extLst>
              <a:ext uri="{FF2B5EF4-FFF2-40B4-BE49-F238E27FC236}">
                <a16:creationId xmlns:a16="http://schemas.microsoft.com/office/drawing/2014/main" id="{43116882-0C78-1240-8105-8951332B9FA4}"/>
              </a:ext>
            </a:extLst>
          </p:cNvPr>
          <p:cNvSpPr txBox="1"/>
          <p:nvPr/>
        </p:nvSpPr>
        <p:spPr>
          <a:xfrm>
            <a:off x="6946558" y="3286899"/>
            <a:ext cx="1260389" cy="369332"/>
          </a:xfrm>
          <a:prstGeom prst="rect">
            <a:avLst/>
          </a:prstGeom>
          <a:noFill/>
        </p:spPr>
        <p:txBody>
          <a:bodyPr wrap="square" rtlCol="0">
            <a:spAutoFit/>
          </a:bodyPr>
          <a:lstStyle/>
          <a:p>
            <a:r>
              <a:rPr lang="en-US" dirty="0"/>
              <a:t>id</a:t>
            </a:r>
          </a:p>
        </p:txBody>
      </p:sp>
    </p:spTree>
    <p:extLst>
      <p:ext uri="{BB962C8B-B14F-4D97-AF65-F5344CB8AC3E}">
        <p14:creationId xmlns:p14="http://schemas.microsoft.com/office/powerpoint/2010/main" val="719496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a:xfrm>
            <a:off x="897922" y="1887409"/>
            <a:ext cx="10515600" cy="4351338"/>
          </a:xfrm>
        </p:spPr>
        <p:txBody>
          <a:bodyPr/>
          <a:lstStyle/>
          <a:p>
            <a:pPr marL="0" indent="0">
              <a:buNone/>
            </a:pPr>
            <a:r>
              <a:rPr lang="en-US"/>
              <a:t>2. Add the persistent identifiers to your data</a:t>
            </a:r>
          </a:p>
          <a:p>
            <a:pPr marL="0" indent="0">
              <a:buNone/>
            </a:pPr>
            <a:r>
              <a:rPr lang="en-US"/>
              <a:t>Example: </a:t>
            </a:r>
            <a:r>
              <a:rPr lang="en-US">
                <a:hlinkClick r:id="rId3"/>
              </a:rPr>
              <a:t>https://github.com/internetofwater/gwtc2022-workshop/blob/main/landing_pages/data/data.csv</a:t>
            </a:r>
            <a:r>
              <a:rPr lang="en-US"/>
              <a:t> </a:t>
            </a:r>
          </a:p>
          <a:p>
            <a:pPr marL="0" indent="0">
              <a:buNone/>
            </a:pPr>
            <a:endParaRPr lang="en-US">
              <a:solidFill>
                <a:srgbClr val="7030A0"/>
              </a:solidFill>
            </a:endParaRPr>
          </a:p>
          <a:p>
            <a:pPr marL="0" indent="0">
              <a:buNone/>
            </a:pPr>
            <a:endParaRPr lang="en-US">
              <a:solidFill>
                <a:srgbClr val="7030A0"/>
              </a:solidFill>
            </a:endParaRPr>
          </a:p>
        </p:txBody>
      </p:sp>
      <p:pic>
        <p:nvPicPr>
          <p:cNvPr id="13" name="Picture 12">
            <a:extLst>
              <a:ext uri="{FF2B5EF4-FFF2-40B4-BE49-F238E27FC236}">
                <a16:creationId xmlns:a16="http://schemas.microsoft.com/office/drawing/2014/main" id="{D92BB75D-9C2A-0643-9927-723B0B603A7D}"/>
              </a:ext>
            </a:extLst>
          </p:cNvPr>
          <p:cNvPicPr>
            <a:picLocks noChangeAspect="1"/>
          </p:cNvPicPr>
          <p:nvPr/>
        </p:nvPicPr>
        <p:blipFill>
          <a:blip r:embed="rId4"/>
          <a:stretch>
            <a:fillRect/>
          </a:stretch>
        </p:blipFill>
        <p:spPr>
          <a:xfrm>
            <a:off x="200967" y="3555957"/>
            <a:ext cx="11487209" cy="3090562"/>
          </a:xfrm>
          <a:prstGeom prst="rect">
            <a:avLst/>
          </a:prstGeom>
        </p:spPr>
      </p:pic>
    </p:spTree>
    <p:extLst>
      <p:ext uri="{BB962C8B-B14F-4D97-AF65-F5344CB8AC3E}">
        <p14:creationId xmlns:p14="http://schemas.microsoft.com/office/powerpoint/2010/main" val="414943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a:xfrm>
            <a:off x="0" y="1825625"/>
            <a:ext cx="12192000" cy="4351338"/>
          </a:xfrm>
        </p:spPr>
        <p:txBody>
          <a:bodyPr>
            <a:normAutofit fontScale="92500" lnSpcReduction="20000"/>
          </a:bodyPr>
          <a:lstStyle/>
          <a:p>
            <a:pPr marL="0" indent="0">
              <a:buNone/>
            </a:pPr>
            <a:r>
              <a:rPr lang="en-US" dirty="0"/>
              <a:t>3. Publish your data so that each spatial feature has a website with:</a:t>
            </a:r>
          </a:p>
          <a:p>
            <a:pPr marL="0" indent="0">
              <a:buNone/>
            </a:pPr>
            <a:r>
              <a:rPr lang="en-US" dirty="0"/>
              <a:t>	a. It’s own URL</a:t>
            </a:r>
          </a:p>
          <a:p>
            <a:pPr marL="0" indent="0">
              <a:buNone/>
            </a:pPr>
            <a:r>
              <a:rPr lang="en-US" dirty="0"/>
              <a:t>	b. A human-readable HTML version</a:t>
            </a:r>
          </a:p>
          <a:p>
            <a:pPr marL="0" indent="0">
              <a:buNone/>
            </a:pPr>
            <a:r>
              <a:rPr lang="en-US" dirty="0"/>
              <a:t>	c. metadata formatted as JSON-LD</a:t>
            </a:r>
          </a:p>
          <a:p>
            <a:pPr marL="0" indent="0">
              <a:buNone/>
            </a:pPr>
            <a:r>
              <a:rPr lang="en-US" dirty="0"/>
              <a:t>		</a:t>
            </a:r>
            <a:r>
              <a:rPr lang="en-US" b="1" dirty="0"/>
              <a:t>standardized vocabularies </a:t>
            </a:r>
            <a:r>
              <a:rPr lang="en-US" dirty="0"/>
              <a:t>for interoperability with other data</a:t>
            </a:r>
          </a:p>
          <a:p>
            <a:pPr marL="0" indent="0">
              <a:buNone/>
            </a:pPr>
            <a:r>
              <a:rPr lang="en-US" dirty="0"/>
              <a:t>		</a:t>
            </a:r>
            <a:r>
              <a:rPr lang="en-US" b="1" dirty="0"/>
              <a:t>links</a:t>
            </a:r>
            <a:r>
              <a:rPr lang="en-US" dirty="0"/>
              <a:t> to common features (like NHD, states/counties/census tracts, etc.)</a:t>
            </a:r>
          </a:p>
          <a:p>
            <a:pPr marL="0" indent="0">
              <a:buNone/>
            </a:pPr>
            <a:endParaRPr lang="en-US" dirty="0"/>
          </a:p>
          <a:p>
            <a:pPr marL="0" indent="0">
              <a:buNone/>
            </a:pPr>
            <a:r>
              <a:rPr lang="en-US" dirty="0"/>
              <a:t>Example: </a:t>
            </a:r>
          </a:p>
          <a:p>
            <a:pPr marL="0" indent="0">
              <a:buNone/>
            </a:pPr>
            <a:r>
              <a:rPr lang="en-US" dirty="0">
                <a:hlinkClick r:id="rId3"/>
              </a:rPr>
              <a:t>https://www.arcgis.com/home/webmap/viewer.html?url=https://services5.arcgis.com/9b85MAhVnAUWydgW/ArcGIS/rest/services/gwtc_2022_demo_data_(Feature_Service)/FeatureServer/0&amp;source=sd</a:t>
            </a:r>
            <a:r>
              <a:rPr lang="en-US" dirty="0"/>
              <a:t> </a:t>
            </a:r>
          </a:p>
          <a:p>
            <a:pPr marL="0" indent="0">
              <a:buNone/>
            </a:pPr>
            <a:endParaRPr lang="en-US" dirty="0"/>
          </a:p>
        </p:txBody>
      </p:sp>
    </p:spTree>
    <p:extLst>
      <p:ext uri="{BB962C8B-B14F-4D97-AF65-F5344CB8AC3E}">
        <p14:creationId xmlns:p14="http://schemas.microsoft.com/office/powerpoint/2010/main" val="371342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1FAC07-FF25-DE4D-B7CF-685AEB0CEA91}"/>
              </a:ext>
            </a:extLst>
          </p:cNvPr>
          <p:cNvPicPr>
            <a:picLocks noChangeAspect="1"/>
          </p:cNvPicPr>
          <p:nvPr/>
        </p:nvPicPr>
        <p:blipFill>
          <a:blip r:embed="rId3"/>
          <a:stretch>
            <a:fillRect/>
          </a:stretch>
        </p:blipFill>
        <p:spPr>
          <a:xfrm>
            <a:off x="0" y="3199"/>
            <a:ext cx="12192000" cy="6600818"/>
          </a:xfrm>
          <a:prstGeom prst="rect">
            <a:avLst/>
          </a:prstGeom>
        </p:spPr>
      </p:pic>
    </p:spTree>
    <p:extLst>
      <p:ext uri="{BB962C8B-B14F-4D97-AF65-F5344CB8AC3E}">
        <p14:creationId xmlns:p14="http://schemas.microsoft.com/office/powerpoint/2010/main" val="3693232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963A-AB7E-A340-A87B-67E9182E14AE}"/>
              </a:ext>
            </a:extLst>
          </p:cNvPr>
          <p:cNvSpPr>
            <a:spLocks noGrp="1"/>
          </p:cNvSpPr>
          <p:nvPr>
            <p:ph type="title"/>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7363033A-958F-5441-BD9B-175D4F7974C0}"/>
              </a:ext>
            </a:extLst>
          </p:cNvPr>
          <p:cNvGraphicFramePr>
            <a:graphicFrameLocks noGrp="1"/>
          </p:cNvGraphicFramePr>
          <p:nvPr>
            <p:ph idx="1"/>
          </p:nvPr>
        </p:nvGraphicFramePr>
        <p:xfrm>
          <a:off x="3881824" y="1726454"/>
          <a:ext cx="4428352" cy="4549680"/>
        </p:xfrm>
        <a:graphic>
          <a:graphicData uri="http://schemas.openxmlformats.org/drawingml/2006/table">
            <a:tbl>
              <a:tblPr/>
              <a:tblGrid>
                <a:gridCol w="2214176">
                  <a:extLst>
                    <a:ext uri="{9D8B030D-6E8A-4147-A177-3AD203B41FA5}">
                      <a16:colId xmlns:a16="http://schemas.microsoft.com/office/drawing/2014/main" val="3843068781"/>
                    </a:ext>
                  </a:extLst>
                </a:gridCol>
                <a:gridCol w="2214176">
                  <a:extLst>
                    <a:ext uri="{9D8B030D-6E8A-4147-A177-3AD203B41FA5}">
                      <a16:colId xmlns:a16="http://schemas.microsoft.com/office/drawing/2014/main" val="3868644327"/>
                    </a:ext>
                  </a:extLst>
                </a:gridCol>
              </a:tblGrid>
              <a:tr h="154030">
                <a:tc>
                  <a:txBody>
                    <a:bodyPr/>
                    <a:lstStyle/>
                    <a:p>
                      <a:r>
                        <a:rPr lang="en-US" sz="800" dirty="0"/>
                        <a:t>&lt;script type="application/</a:t>
                      </a:r>
                      <a:r>
                        <a:rPr lang="en-US" sz="800" dirty="0" err="1"/>
                        <a:t>ld+json</a:t>
                      </a:r>
                      <a:r>
                        <a:rPr lang="en-US" sz="800" dirty="0"/>
                        <a:t>"&gt;</a:t>
                      </a:r>
                    </a:p>
                  </a:txBody>
                  <a:tcPr marL="38507" marR="38507" marT="19254" marB="19254" anchor="ctr">
                    <a:lnL>
                      <a:noFill/>
                    </a:lnL>
                    <a:lnR>
                      <a:noFill/>
                    </a:lnR>
                    <a:lnT>
                      <a:noFill/>
                    </a:lnT>
                    <a:lnB>
                      <a:noFill/>
                    </a:lnB>
                  </a:tcPr>
                </a:tc>
                <a:tc>
                  <a:txBody>
                    <a:bodyPr/>
                    <a:lstStyle/>
                    <a:p>
                      <a:endParaRPr lang="en-US" sz="800"/>
                    </a:p>
                  </a:txBody>
                  <a:tcPr marL="38507" marR="38507" marT="19254" marB="19254">
                    <a:lnL>
                      <a:noFill/>
                    </a:lnL>
                  </a:tcPr>
                </a:tc>
                <a:extLst>
                  <a:ext uri="{0D108BD9-81ED-4DB2-BD59-A6C34878D82A}">
                    <a16:rowId xmlns:a16="http://schemas.microsoft.com/office/drawing/2014/main" val="35894583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B>
                      <a:noFill/>
                    </a:lnB>
                  </a:tcPr>
                </a:tc>
                <a:extLst>
                  <a:ext uri="{0D108BD9-81ED-4DB2-BD59-A6C34878D82A}">
                    <a16:rowId xmlns:a16="http://schemas.microsoft.com/office/drawing/2014/main" val="4182088951"/>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"@context": [</a:t>
                      </a:r>
                    </a:p>
                  </a:txBody>
                  <a:tcPr marL="38507" marR="38507" marT="19254" marB="19254" anchor="ctr">
                    <a:lnL>
                      <a:noFill/>
                    </a:lnL>
                    <a:lnR>
                      <a:noFill/>
                    </a:lnR>
                    <a:lnT>
                      <a:noFill/>
                    </a:lnT>
                    <a:lnB>
                      <a:noFill/>
                    </a:lnB>
                  </a:tcPr>
                </a:tc>
                <a:extLst>
                  <a:ext uri="{0D108BD9-81ED-4DB2-BD59-A6C34878D82A}">
                    <a16:rowId xmlns:a16="http://schemas.microsoft.com/office/drawing/2014/main" val="190979956"/>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"https://opengeospatial.github.io/ELFIE/json-ld/elf-index.jsonld",</a:t>
                      </a:r>
                    </a:p>
                  </a:txBody>
                  <a:tcPr marL="38507" marR="38507" marT="19254" marB="19254" anchor="ctr">
                    <a:lnL>
                      <a:noFill/>
                    </a:lnL>
                    <a:lnR>
                      <a:noFill/>
                    </a:lnR>
                    <a:lnT>
                      <a:noFill/>
                    </a:lnT>
                    <a:lnB>
                      <a:noFill/>
                    </a:lnB>
                  </a:tcPr>
                </a:tc>
                <a:extLst>
                  <a:ext uri="{0D108BD9-81ED-4DB2-BD59-A6C34878D82A}">
                    <a16:rowId xmlns:a16="http://schemas.microsoft.com/office/drawing/2014/main" val="3297483835"/>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"https://opengeospatial.github.io/ELFIE/json-ld/hyf.jsonld"</a:t>
                      </a:r>
                    </a:p>
                  </a:txBody>
                  <a:tcPr marL="38507" marR="38507" marT="19254" marB="19254" anchor="ctr">
                    <a:lnL>
                      <a:noFill/>
                    </a:lnL>
                    <a:lnR>
                      <a:noFill/>
                    </a:lnR>
                    <a:lnT>
                      <a:noFill/>
                    </a:lnT>
                    <a:lnB>
                      <a:noFill/>
                    </a:lnB>
                  </a:tcPr>
                </a:tc>
                <a:extLst>
                  <a:ext uri="{0D108BD9-81ED-4DB2-BD59-A6C34878D82A}">
                    <a16:rowId xmlns:a16="http://schemas.microsoft.com/office/drawing/2014/main" val="3985308217"/>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440341470"/>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"@id": "https://waterdata.usgs.gov/monitoring-location/04157005",</a:t>
                      </a:r>
                    </a:p>
                  </a:txBody>
                  <a:tcPr marL="38507" marR="38507" marT="19254" marB="19254" anchor="ctr">
                    <a:lnL>
                      <a:noFill/>
                    </a:lnL>
                    <a:lnR>
                      <a:noFill/>
                    </a:lnR>
                    <a:lnT>
                      <a:noFill/>
                    </a:lnT>
                    <a:lnB>
                      <a:noFill/>
                    </a:lnB>
                  </a:tcPr>
                </a:tc>
                <a:extLst>
                  <a:ext uri="{0D108BD9-81ED-4DB2-BD59-A6C34878D82A}">
                    <a16:rowId xmlns:a16="http://schemas.microsoft.com/office/drawing/2014/main" val="3341529151"/>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"@type": "http://www.opengeospatial.org/standards/waterml2/hy_features/HY_HydroLocation",</a:t>
                      </a:r>
                    </a:p>
                  </a:txBody>
                  <a:tcPr marL="38507" marR="38507" marT="19254" marB="19254" anchor="ctr">
                    <a:lnL>
                      <a:noFill/>
                    </a:lnL>
                    <a:lnR>
                      <a:noFill/>
                    </a:lnR>
                    <a:lnT>
                      <a:noFill/>
                    </a:lnT>
                    <a:lnB>
                      <a:noFill/>
                    </a:lnB>
                  </a:tcPr>
                </a:tc>
                <a:extLst>
                  <a:ext uri="{0D108BD9-81ED-4DB2-BD59-A6C34878D82A}">
                    <a16:rowId xmlns:a16="http://schemas.microsoft.com/office/drawing/2014/main" val="25934753"/>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"name": "SAGINAW RIVER AT HOLLAND AVENUE AT SAGINAW, MI",</a:t>
                      </a:r>
                    </a:p>
                  </a:txBody>
                  <a:tcPr marL="38507" marR="38507" marT="19254" marB="19254" anchor="ctr">
                    <a:lnL>
                      <a:noFill/>
                    </a:lnL>
                    <a:lnR>
                      <a:noFill/>
                    </a:lnR>
                    <a:lnT>
                      <a:noFill/>
                    </a:lnT>
                    <a:lnB>
                      <a:noFill/>
                    </a:lnB>
                  </a:tcPr>
                </a:tc>
                <a:extLst>
                  <a:ext uri="{0D108BD9-81ED-4DB2-BD59-A6C34878D82A}">
                    <a16:rowId xmlns:a16="http://schemas.microsoft.com/office/drawing/2014/main" val="133525896"/>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"sameAs": "https://waterdata.usgs.gov/nwis/inventory/?site_no=04157005",</a:t>
                      </a:r>
                    </a:p>
                  </a:txBody>
                  <a:tcPr marL="38507" marR="38507" marT="19254" marB="19254" anchor="ctr">
                    <a:lnL>
                      <a:noFill/>
                    </a:lnL>
                    <a:lnR>
                      <a:noFill/>
                    </a:lnR>
                    <a:lnT>
                      <a:noFill/>
                    </a:lnT>
                    <a:lnB>
                      <a:noFill/>
                    </a:lnB>
                  </a:tcPr>
                </a:tc>
                <a:extLst>
                  <a:ext uri="{0D108BD9-81ED-4DB2-BD59-A6C34878D82A}">
                    <a16:rowId xmlns:a16="http://schemas.microsoft.com/office/drawing/2014/main" val="5856401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dirty="0"/>
                        <a:t>"HY_HydroLocationType": "hydrometricStation",</a:t>
                      </a:r>
                    </a:p>
                  </a:txBody>
                  <a:tcPr marL="38507" marR="38507" marT="19254" marB="19254" anchor="ctr">
                    <a:lnL>
                      <a:noFill/>
                    </a:lnL>
                    <a:lnR>
                      <a:noFill/>
                    </a:lnR>
                    <a:lnT>
                      <a:noFill/>
                    </a:lnT>
                    <a:lnB>
                      <a:noFill/>
                    </a:lnB>
                  </a:tcPr>
                </a:tc>
                <a:extLst>
                  <a:ext uri="{0D108BD9-81ED-4DB2-BD59-A6C34878D82A}">
                    <a16:rowId xmlns:a16="http://schemas.microsoft.com/office/drawing/2014/main" val="162405726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"geo": {</a:t>
                      </a:r>
                    </a:p>
                  </a:txBody>
                  <a:tcPr marL="38507" marR="38507" marT="19254" marB="19254" anchor="ctr">
                    <a:lnL>
                      <a:noFill/>
                    </a:lnL>
                    <a:lnR>
                      <a:noFill/>
                    </a:lnR>
                    <a:lnT>
                      <a:noFill/>
                    </a:lnT>
                    <a:lnB>
                      <a:noFill/>
                    </a:lnB>
                  </a:tcPr>
                </a:tc>
                <a:extLst>
                  <a:ext uri="{0D108BD9-81ED-4DB2-BD59-A6C34878D82A}">
                    <a16:rowId xmlns:a16="http://schemas.microsoft.com/office/drawing/2014/main" val="32956900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"@type": "schema:GeoCoordinates",</a:t>
                      </a:r>
                    </a:p>
                  </a:txBody>
                  <a:tcPr marL="38507" marR="38507" marT="19254" marB="19254" anchor="ctr">
                    <a:lnL>
                      <a:noFill/>
                    </a:lnL>
                    <a:lnR>
                      <a:noFill/>
                    </a:lnR>
                    <a:lnT>
                      <a:noFill/>
                    </a:lnT>
                    <a:lnB>
                      <a:noFill/>
                    </a:lnB>
                  </a:tcPr>
                </a:tc>
                <a:extLst>
                  <a:ext uri="{0D108BD9-81ED-4DB2-BD59-A6C34878D82A}">
                    <a16:rowId xmlns:a16="http://schemas.microsoft.com/office/drawing/2014/main" val="1304087753"/>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"latitude": "43.4219699",</a:t>
                      </a:r>
                    </a:p>
                  </a:txBody>
                  <a:tcPr marL="38507" marR="38507" marT="19254" marB="19254" anchor="ctr">
                    <a:lnL>
                      <a:noFill/>
                    </a:lnL>
                    <a:lnR>
                      <a:noFill/>
                    </a:lnR>
                    <a:lnT>
                      <a:noFill/>
                    </a:lnT>
                    <a:lnB>
                      <a:noFill/>
                    </a:lnB>
                  </a:tcPr>
                </a:tc>
                <a:extLst>
                  <a:ext uri="{0D108BD9-81ED-4DB2-BD59-A6C34878D82A}">
                    <a16:rowId xmlns:a16="http://schemas.microsoft.com/office/drawing/2014/main" val="3945271992"/>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"longitude": "-83.951918"</a:t>
                      </a:r>
                    </a:p>
                  </a:txBody>
                  <a:tcPr marL="38507" marR="38507" marT="19254" marB="19254" anchor="ctr">
                    <a:lnL>
                      <a:noFill/>
                    </a:lnL>
                    <a:lnR>
                      <a:noFill/>
                    </a:lnR>
                    <a:lnT>
                      <a:noFill/>
                    </a:lnT>
                    <a:lnB>
                      <a:noFill/>
                    </a:lnB>
                  </a:tcPr>
                </a:tc>
                <a:extLst>
                  <a:ext uri="{0D108BD9-81ED-4DB2-BD59-A6C34878D82A}">
                    <a16:rowId xmlns:a16="http://schemas.microsoft.com/office/drawing/2014/main" val="380979786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2031582286"/>
                  </a:ext>
                </a:extLst>
              </a:tr>
              <a:tr h="500596">
                <a:tc>
                  <a:txBody>
                    <a:bodyPr/>
                    <a:lstStyle/>
                    <a:p>
                      <a:endParaRPr lang="en-US" sz="800"/>
                    </a:p>
                  </a:txBody>
                  <a:tcPr marL="38507" marR="38507" marT="19254" marB="19254" anchor="ctr">
                    <a:lnL>
                      <a:noFill/>
                    </a:lnL>
                    <a:lnR>
                      <a:noFill/>
                    </a:lnR>
                    <a:lnT>
                      <a:noFill/>
                    </a:lnT>
                    <a:lnB>
                      <a:noFill/>
                    </a:lnB>
                  </a:tcPr>
                </a:tc>
                <a:tc>
                  <a:txBody>
                    <a:bodyPr/>
                    <a:lstStyle/>
                    <a:p>
                      <a:r>
                        <a:rPr lang="en-US" sz="800"/>
                        <a:t>"image": "https://waterdata.usgs.gov/nwisweb/graph?agency_cd=USGS&amp;site_no=04157005&amp;parm_cd=00060&amp;period=100"</a:t>
                      </a:r>
                    </a:p>
                  </a:txBody>
                  <a:tcPr marL="38507" marR="38507" marT="19254" marB="19254" anchor="ctr">
                    <a:lnL>
                      <a:noFill/>
                    </a:lnL>
                    <a:lnR>
                      <a:noFill/>
                    </a:lnR>
                    <a:lnT>
                      <a:noFill/>
                    </a:lnT>
                    <a:lnB>
                      <a:noFill/>
                    </a:lnB>
                  </a:tcPr>
                </a:tc>
                <a:extLst>
                  <a:ext uri="{0D108BD9-81ED-4DB2-BD59-A6C34878D82A}">
                    <a16:rowId xmlns:a16="http://schemas.microsoft.com/office/drawing/2014/main" val="424218162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1247703809"/>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&lt;/script&gt;</a:t>
                      </a:r>
                    </a:p>
                  </a:txBody>
                  <a:tcPr marL="38507" marR="38507" marT="19254" marB="19254" anchor="ctr">
                    <a:lnL>
                      <a:noFill/>
                    </a:lnL>
                    <a:lnR>
                      <a:noFill/>
                    </a:lnR>
                    <a:lnT>
                      <a:noFill/>
                    </a:lnT>
                    <a:lnB>
                      <a:noFill/>
                    </a:lnB>
                  </a:tcPr>
                </a:tc>
                <a:extLst>
                  <a:ext uri="{0D108BD9-81ED-4DB2-BD59-A6C34878D82A}">
                    <a16:rowId xmlns:a16="http://schemas.microsoft.com/office/drawing/2014/main" val="2590110210"/>
                  </a:ext>
                </a:extLst>
              </a:tr>
              <a:tr h="154030">
                <a:tc>
                  <a:txBody>
                    <a:bodyPr/>
                    <a:lstStyle/>
                    <a:p>
                      <a:endParaRPr lang="en-US" sz="800"/>
                    </a:p>
                  </a:txBody>
                  <a:tcPr marL="38507" marR="38507" marT="19254" marB="19254" anchor="ctr">
                    <a:lnL>
                      <a:noFill/>
                    </a:lnL>
                    <a:lnR>
                      <a:noFill/>
                    </a:lnR>
                    <a:lnT>
                      <a:noFill/>
                    </a:lnT>
                    <a:lnB>
                      <a:noFill/>
                    </a:lnB>
                  </a:tcPr>
                </a:tc>
                <a:tc>
                  <a:txBody>
                    <a:bodyPr/>
                    <a:lstStyle/>
                    <a:p>
                      <a:endParaRPr lang="en-US" sz="800"/>
                    </a:p>
                  </a:txBody>
                  <a:tcPr marL="38507" marR="38507" marT="19254" marB="19254" anchor="ctr">
                    <a:lnL>
                      <a:noFill/>
                    </a:lnL>
                    <a:lnR>
                      <a:noFill/>
                    </a:lnR>
                    <a:lnT>
                      <a:noFill/>
                    </a:lnT>
                    <a:lnB>
                      <a:noFill/>
                    </a:lnB>
                  </a:tcPr>
                </a:tc>
                <a:extLst>
                  <a:ext uri="{0D108BD9-81ED-4DB2-BD59-A6C34878D82A}">
                    <a16:rowId xmlns:a16="http://schemas.microsoft.com/office/drawing/2014/main" val="323939036"/>
                  </a:ext>
                </a:extLst>
              </a:tr>
            </a:tbl>
          </a:graphicData>
        </a:graphic>
      </p:graphicFrame>
      <p:pic>
        <p:nvPicPr>
          <p:cNvPr id="4" name="Picture 3">
            <a:extLst>
              <a:ext uri="{FF2B5EF4-FFF2-40B4-BE49-F238E27FC236}">
                <a16:creationId xmlns:a16="http://schemas.microsoft.com/office/drawing/2014/main" id="{9942E8AA-F6FD-594C-B973-9E03C3B7D06B}"/>
              </a:ext>
            </a:extLst>
          </p:cNvPr>
          <p:cNvPicPr>
            <a:picLocks noChangeAspect="1"/>
          </p:cNvPicPr>
          <p:nvPr/>
        </p:nvPicPr>
        <p:blipFill>
          <a:blip r:embed="rId3"/>
          <a:stretch>
            <a:fillRect/>
          </a:stretch>
        </p:blipFill>
        <p:spPr>
          <a:xfrm>
            <a:off x="0" y="471502"/>
            <a:ext cx="12192000" cy="5914995"/>
          </a:xfrm>
          <a:prstGeom prst="rect">
            <a:avLst/>
          </a:prstGeom>
        </p:spPr>
      </p:pic>
      <p:pic>
        <p:nvPicPr>
          <p:cNvPr id="8" name="Picture 7">
            <a:extLst>
              <a:ext uri="{FF2B5EF4-FFF2-40B4-BE49-F238E27FC236}">
                <a16:creationId xmlns:a16="http://schemas.microsoft.com/office/drawing/2014/main" id="{0C171B6C-BE18-AD4E-A953-F2BB2C86BF96}"/>
              </a:ext>
            </a:extLst>
          </p:cNvPr>
          <p:cNvPicPr>
            <a:picLocks noChangeAspect="1"/>
          </p:cNvPicPr>
          <p:nvPr/>
        </p:nvPicPr>
        <p:blipFill>
          <a:blip r:embed="rId4"/>
          <a:stretch>
            <a:fillRect/>
          </a:stretch>
        </p:blipFill>
        <p:spPr>
          <a:xfrm>
            <a:off x="330200" y="1346200"/>
            <a:ext cx="11531600" cy="4165600"/>
          </a:xfrm>
          <a:prstGeom prst="rect">
            <a:avLst/>
          </a:prstGeom>
        </p:spPr>
      </p:pic>
    </p:spTree>
    <p:extLst>
      <p:ext uri="{BB962C8B-B14F-4D97-AF65-F5344CB8AC3E}">
        <p14:creationId xmlns:p14="http://schemas.microsoft.com/office/powerpoint/2010/main" val="2706209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067C-918E-334C-8DC7-C8B8919ABCA6}"/>
              </a:ext>
            </a:extLst>
          </p:cNvPr>
          <p:cNvSpPr>
            <a:spLocks noGrp="1"/>
          </p:cNvSpPr>
          <p:nvPr>
            <p:ph type="title"/>
          </p:nvPr>
        </p:nvSpPr>
        <p:spPr/>
        <p:txBody>
          <a:bodyPr/>
          <a:lstStyle/>
          <a:p>
            <a:r>
              <a:rPr lang="en-US" dirty="0"/>
              <a:t>What to put in JSON-LD?</a:t>
            </a:r>
          </a:p>
        </p:txBody>
      </p:sp>
      <p:sp>
        <p:nvSpPr>
          <p:cNvPr id="3" name="Content Placeholder 2">
            <a:extLst>
              <a:ext uri="{FF2B5EF4-FFF2-40B4-BE49-F238E27FC236}">
                <a16:creationId xmlns:a16="http://schemas.microsoft.com/office/drawing/2014/main" id="{15E7D782-3AC2-6D4A-B866-9622974D2193}"/>
              </a:ext>
            </a:extLst>
          </p:cNvPr>
          <p:cNvSpPr>
            <a:spLocks noGrp="1"/>
          </p:cNvSpPr>
          <p:nvPr>
            <p:ph idx="1"/>
          </p:nvPr>
        </p:nvSpPr>
        <p:spPr>
          <a:xfrm>
            <a:off x="0" y="1825624"/>
            <a:ext cx="12191999" cy="5032375"/>
          </a:xfrm>
        </p:spPr>
        <p:txBody>
          <a:bodyPr>
            <a:normAutofit/>
          </a:bodyPr>
          <a:lstStyle/>
          <a:p>
            <a:r>
              <a:rPr lang="en-US" dirty="0"/>
              <a:t>Templates: </a:t>
            </a:r>
            <a:r>
              <a:rPr lang="en-US" dirty="0">
                <a:hlinkClick r:id="rId3"/>
              </a:rPr>
              <a:t>https://docs.geoconnex.us/templates/intro-full.html</a:t>
            </a:r>
            <a:r>
              <a:rPr lang="en-US" dirty="0"/>
              <a:t> </a:t>
            </a:r>
          </a:p>
          <a:p>
            <a:pPr lvl="1"/>
            <a:endParaRPr lang="en-US" dirty="0"/>
          </a:p>
          <a:p>
            <a:endParaRPr lang="en-US" dirty="0"/>
          </a:p>
        </p:txBody>
      </p:sp>
    </p:spTree>
    <p:extLst>
      <p:ext uri="{BB962C8B-B14F-4D97-AF65-F5344CB8AC3E}">
        <p14:creationId xmlns:p14="http://schemas.microsoft.com/office/powerpoint/2010/main" val="15407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058B-9084-EF41-8ADC-64438A53AD32}"/>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A9A84770-631A-ED45-BF07-5DD73C443726}"/>
              </a:ext>
            </a:extLst>
          </p:cNvPr>
          <p:cNvSpPr>
            <a:spLocks noGrp="1"/>
          </p:cNvSpPr>
          <p:nvPr>
            <p:ph idx="1"/>
          </p:nvPr>
        </p:nvSpPr>
        <p:spPr>
          <a:xfrm>
            <a:off x="838199" y="1825625"/>
            <a:ext cx="11098427" cy="5279510"/>
          </a:xfrm>
        </p:spPr>
        <p:txBody>
          <a:bodyPr>
            <a:normAutofit/>
          </a:bodyPr>
          <a:lstStyle/>
          <a:p>
            <a:r>
              <a:rPr lang="en-US" dirty="0"/>
              <a:t>How?</a:t>
            </a:r>
          </a:p>
          <a:p>
            <a:pPr lvl="1"/>
            <a:r>
              <a:rPr lang="en-US" dirty="0"/>
              <a:t>Templating systems: </a:t>
            </a:r>
            <a:r>
              <a:rPr lang="en-US" dirty="0">
                <a:hlinkClick r:id="rId3"/>
              </a:rPr>
              <a:t>https://en.wikipedia.org/wiki/Web_template_system</a:t>
            </a:r>
            <a:r>
              <a:rPr lang="en-US" dirty="0"/>
              <a:t> </a:t>
            </a:r>
          </a:p>
          <a:p>
            <a:pPr lvl="1"/>
            <a:r>
              <a:rPr lang="en-US" dirty="0"/>
              <a:t>Turnkey solution: </a:t>
            </a:r>
          </a:p>
          <a:p>
            <a:pPr lvl="2"/>
            <a:r>
              <a:rPr lang="en-US" dirty="0" err="1"/>
              <a:t>Pygeoapi</a:t>
            </a:r>
            <a:r>
              <a:rPr lang="en-US" dirty="0"/>
              <a:t>: </a:t>
            </a:r>
            <a:r>
              <a:rPr lang="en-US" dirty="0">
                <a:hlinkClick r:id="rId4"/>
              </a:rPr>
              <a:t>https://pygeoapi.io</a:t>
            </a:r>
            <a:r>
              <a:rPr lang="en-US" dirty="0"/>
              <a:t> </a:t>
            </a:r>
          </a:p>
          <a:p>
            <a:pPr lvl="3"/>
            <a:r>
              <a:rPr lang="en-US" dirty="0"/>
              <a:t>Internet of Water version: </a:t>
            </a:r>
            <a:r>
              <a:rPr lang="en-US" dirty="0">
                <a:hlinkClick r:id="rId5"/>
              </a:rPr>
              <a:t>https://github.com/internetofwater/pygeoapi</a:t>
            </a:r>
            <a:endParaRPr lang="en-US" dirty="0"/>
          </a:p>
          <a:p>
            <a:pPr lvl="4"/>
            <a:r>
              <a:rPr lang="en-US" dirty="0"/>
              <a:t>Docker image: </a:t>
            </a:r>
            <a:r>
              <a:rPr lang="en-US" dirty="0" err="1"/>
              <a:t>internetofwater</a:t>
            </a:r>
            <a:r>
              <a:rPr lang="en-US" dirty="0"/>
              <a:t>/</a:t>
            </a:r>
            <a:r>
              <a:rPr lang="en-US" dirty="0" err="1"/>
              <a:t>pygeoapi:stable</a:t>
            </a:r>
            <a:r>
              <a:rPr lang="en-US" dirty="0"/>
              <a:t> </a:t>
            </a:r>
          </a:p>
          <a:p>
            <a:pPr lvl="4"/>
            <a:r>
              <a:rPr lang="en-US" dirty="0"/>
              <a:t>Can generate landing pages and JSON-LD from:</a:t>
            </a:r>
          </a:p>
          <a:p>
            <a:pPr lvl="5"/>
            <a:r>
              <a:rPr lang="en-US" dirty="0"/>
              <a:t>csv, geojson, </a:t>
            </a:r>
            <a:r>
              <a:rPr lang="en-US" dirty="0" err="1"/>
              <a:t>shp</a:t>
            </a:r>
            <a:r>
              <a:rPr lang="en-US" dirty="0"/>
              <a:t>, </a:t>
            </a:r>
            <a:r>
              <a:rPr lang="en-US" dirty="0" err="1"/>
              <a:t>geopackage</a:t>
            </a:r>
            <a:r>
              <a:rPr lang="en-US" dirty="0"/>
              <a:t>/SQLite</a:t>
            </a:r>
          </a:p>
          <a:p>
            <a:pPr lvl="5"/>
            <a:r>
              <a:rPr lang="en-US" dirty="0" err="1"/>
              <a:t>PostGIS</a:t>
            </a:r>
            <a:endParaRPr lang="en-US" dirty="0"/>
          </a:p>
          <a:p>
            <a:pPr lvl="5"/>
            <a:r>
              <a:rPr lang="en-US" dirty="0"/>
              <a:t>OGC WFS</a:t>
            </a:r>
          </a:p>
          <a:p>
            <a:pPr lvl="5"/>
            <a:r>
              <a:rPr lang="en-US" dirty="0"/>
              <a:t>ESRI </a:t>
            </a:r>
            <a:r>
              <a:rPr lang="en-US" dirty="0" err="1"/>
              <a:t>FeatureServer</a:t>
            </a:r>
            <a:r>
              <a:rPr lang="en-US" dirty="0"/>
              <a:t>/</a:t>
            </a:r>
            <a:r>
              <a:rPr lang="en-US" dirty="0" err="1"/>
              <a:t>MapServer</a:t>
            </a:r>
            <a:endParaRPr lang="en-US" dirty="0"/>
          </a:p>
          <a:p>
            <a:pPr marL="914400" lvl="2" indent="0">
              <a:buNone/>
            </a:pPr>
            <a:endParaRPr lang="en-US" dirty="0"/>
          </a:p>
        </p:txBody>
      </p:sp>
    </p:spTree>
    <p:extLst>
      <p:ext uri="{BB962C8B-B14F-4D97-AF65-F5344CB8AC3E}">
        <p14:creationId xmlns:p14="http://schemas.microsoft.com/office/powerpoint/2010/main" val="39078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deb7e92cca_1_107"/>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56" name="Google Shape;256;gdeb7e92cca_1_107"/>
          <p:cNvSpPr txBox="1"/>
          <p:nvPr/>
        </p:nvSpPr>
        <p:spPr>
          <a:xfrm>
            <a:off x="8085124" y="113369"/>
            <a:ext cx="36993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3359"/>
              <a:buFont typeface="Arial"/>
              <a:buNone/>
            </a:pPr>
            <a:r>
              <a:rPr lang="en-US" sz="3359" b="0" i="0" u="none" strike="noStrike" cap="none" dirty="0">
                <a:solidFill>
                  <a:schemeClr val="dk2"/>
                </a:solidFill>
                <a:latin typeface="Calibri"/>
                <a:ea typeface="Calibri"/>
                <a:cs typeface="Calibri"/>
                <a:sym typeface="Calibri"/>
              </a:rPr>
              <a:t>The Vision</a:t>
            </a:r>
            <a:endParaRPr sz="1400" b="0" i="0" u="none" strike="noStrike" cap="none" dirty="0">
              <a:solidFill>
                <a:srgbClr val="000000"/>
              </a:solidFill>
              <a:latin typeface="Arial"/>
              <a:ea typeface="Arial"/>
              <a:cs typeface="Arial"/>
              <a:sym typeface="Arial"/>
            </a:endParaRPr>
          </a:p>
        </p:txBody>
      </p:sp>
      <p:sp>
        <p:nvSpPr>
          <p:cNvPr id="257" name="Google Shape;257;gdeb7e92cca_1_107"/>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58" name="Google Shape;258;gdeb7e92cca_1_107"/>
          <p:cNvPicPr preferRelativeResize="0"/>
          <p:nvPr/>
        </p:nvPicPr>
        <p:blipFill rotWithShape="1">
          <a:blip r:embed="rId3">
            <a:alphaModFix/>
          </a:blip>
          <a:srcRect r="33028"/>
          <a:stretch/>
        </p:blipFill>
        <p:spPr>
          <a:xfrm>
            <a:off x="609602" y="310389"/>
            <a:ext cx="7348756" cy="4152139"/>
          </a:xfrm>
          <a:prstGeom prst="rect">
            <a:avLst/>
          </a:prstGeom>
          <a:noFill/>
          <a:ln>
            <a:noFill/>
          </a:ln>
        </p:spPr>
      </p:pic>
      <p:pic>
        <p:nvPicPr>
          <p:cNvPr id="259" name="Google Shape;259;gdeb7e92cca_1_107"/>
          <p:cNvPicPr preferRelativeResize="0"/>
          <p:nvPr/>
        </p:nvPicPr>
        <p:blipFill rotWithShape="1">
          <a:blip r:embed="rId4">
            <a:alphaModFix/>
          </a:blip>
          <a:srcRect r="33028"/>
          <a:stretch/>
        </p:blipFill>
        <p:spPr>
          <a:xfrm>
            <a:off x="609602" y="2804858"/>
            <a:ext cx="7348755" cy="6049234"/>
          </a:xfrm>
          <a:prstGeom prst="rect">
            <a:avLst/>
          </a:prstGeom>
          <a:noFill/>
          <a:ln>
            <a:noFill/>
          </a:ln>
        </p:spPr>
      </p:pic>
      <p:pic>
        <p:nvPicPr>
          <p:cNvPr id="260" name="Google Shape;260;gdeb7e92cca_1_107"/>
          <p:cNvPicPr preferRelativeResize="0"/>
          <p:nvPr/>
        </p:nvPicPr>
        <p:blipFill rotWithShape="1">
          <a:blip r:embed="rId3">
            <a:alphaModFix/>
          </a:blip>
          <a:srcRect t="24891" r="33028"/>
          <a:stretch/>
        </p:blipFill>
        <p:spPr>
          <a:xfrm>
            <a:off x="609602" y="901996"/>
            <a:ext cx="7348756" cy="3118612"/>
          </a:xfrm>
          <a:prstGeom prst="rect">
            <a:avLst/>
          </a:prstGeom>
          <a:noFill/>
          <a:ln>
            <a:noFill/>
          </a:ln>
        </p:spPr>
      </p:pic>
      <p:sp>
        <p:nvSpPr>
          <p:cNvPr id="261" name="Google Shape;261;gdeb7e92cca_1_107"/>
          <p:cNvSpPr/>
          <p:nvPr/>
        </p:nvSpPr>
        <p:spPr>
          <a:xfrm>
            <a:off x="2008250" y="1367394"/>
            <a:ext cx="1118100" cy="23580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1"/>
                </a:solidFill>
                <a:latin typeface="Calibri"/>
                <a:ea typeface="Calibri"/>
                <a:cs typeface="Calibri"/>
                <a:sym typeface="Calibri"/>
              </a:rPr>
              <a:t>Stream-flow</a:t>
            </a:r>
            <a:endParaRPr sz="1400" b="0" i="0" u="none" strike="noStrike" cap="none" dirty="0">
              <a:solidFill>
                <a:srgbClr val="000000"/>
              </a:solidFill>
              <a:latin typeface="Arial"/>
              <a:ea typeface="Arial"/>
              <a:cs typeface="Arial"/>
              <a:sym typeface="Arial"/>
            </a:endParaRPr>
          </a:p>
        </p:txBody>
      </p:sp>
      <p:sp>
        <p:nvSpPr>
          <p:cNvPr id="262" name="Google Shape;262;gdeb7e92cca_1_107"/>
          <p:cNvSpPr/>
          <p:nvPr/>
        </p:nvSpPr>
        <p:spPr>
          <a:xfrm>
            <a:off x="318543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err="1">
                <a:solidFill>
                  <a:schemeClr val="lt1"/>
                </a:solidFill>
                <a:latin typeface="Calibri"/>
                <a:ea typeface="Calibri"/>
                <a:cs typeface="Calibri"/>
                <a:sym typeface="Calibri"/>
              </a:rPr>
              <a:t>Precip</a:t>
            </a:r>
            <a:r>
              <a:rPr lang="en-US" sz="2160" b="0" i="0" u="none" strike="noStrike" cap="none">
                <a:solidFill>
                  <a:schemeClr val="lt1"/>
                </a:solidFill>
                <a:latin typeface="Calibri"/>
                <a:ea typeface="Calibri"/>
                <a:cs typeface="Calibri"/>
                <a:sym typeface="Calibri"/>
              </a:rPr>
              <a:t>- itation</a:t>
            </a:r>
            <a:endParaRPr sz="2160" b="0" i="0" u="none" strike="noStrike" cap="none">
              <a:solidFill>
                <a:schemeClr val="lt1"/>
              </a:solidFill>
              <a:latin typeface="Calibri"/>
              <a:ea typeface="Calibri"/>
              <a:cs typeface="Calibri"/>
              <a:sym typeface="Calibri"/>
            </a:endParaRPr>
          </a:p>
        </p:txBody>
      </p:sp>
      <p:sp>
        <p:nvSpPr>
          <p:cNvPr id="263" name="Google Shape;263;gdeb7e92cca_1_107"/>
          <p:cNvSpPr/>
          <p:nvPr/>
        </p:nvSpPr>
        <p:spPr>
          <a:xfrm>
            <a:off x="436261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Quality</a:t>
            </a:r>
            <a:endParaRPr sz="1400" b="0" i="0" u="none" strike="noStrike" cap="none">
              <a:solidFill>
                <a:srgbClr val="000000"/>
              </a:solidFill>
              <a:latin typeface="Arial"/>
              <a:ea typeface="Arial"/>
              <a:cs typeface="Arial"/>
              <a:sym typeface="Arial"/>
            </a:endParaRPr>
          </a:p>
        </p:txBody>
      </p:sp>
      <p:sp>
        <p:nvSpPr>
          <p:cNvPr id="264" name="Google Shape;264;gdeb7e92cca_1_107"/>
          <p:cNvSpPr/>
          <p:nvPr/>
        </p:nvSpPr>
        <p:spPr>
          <a:xfrm>
            <a:off x="5559289"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20"/>
              <a:buFont typeface="Arial"/>
              <a:buNone/>
            </a:pPr>
            <a:r>
              <a:rPr lang="en-US" sz="1920" b="0" i="0" u="none" strike="noStrike" cap="none">
                <a:solidFill>
                  <a:schemeClr val="lt1"/>
                </a:solidFill>
                <a:latin typeface="Calibri"/>
                <a:ea typeface="Calibri"/>
                <a:cs typeface="Calibri"/>
                <a:sym typeface="Calibri"/>
              </a:rPr>
              <a:t>Drinking Water Quality</a:t>
            </a:r>
            <a:endParaRPr sz="1400" b="0" i="0" u="none" strike="noStrike" cap="none">
              <a:solidFill>
                <a:srgbClr val="000000"/>
              </a:solidFill>
              <a:latin typeface="Arial"/>
              <a:ea typeface="Arial"/>
              <a:cs typeface="Arial"/>
              <a:sym typeface="Arial"/>
            </a:endParaRPr>
          </a:p>
        </p:txBody>
      </p:sp>
      <p:sp>
        <p:nvSpPr>
          <p:cNvPr id="265" name="Google Shape;265;gdeb7e92cca_1_107"/>
          <p:cNvSpPr/>
          <p:nvPr/>
        </p:nvSpPr>
        <p:spPr>
          <a:xfrm>
            <a:off x="6727988"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Use</a:t>
            </a:r>
            <a:endParaRPr sz="1400" b="0" i="0" u="none" strike="noStrike" cap="none">
              <a:solidFill>
                <a:srgbClr val="000000"/>
              </a:solidFill>
              <a:latin typeface="Arial"/>
              <a:ea typeface="Arial"/>
              <a:cs typeface="Arial"/>
              <a:sym typeface="Arial"/>
            </a:endParaRPr>
          </a:p>
        </p:txBody>
      </p:sp>
      <p:sp>
        <p:nvSpPr>
          <p:cNvPr id="266" name="Google Shape;266;gdeb7e92cca_1_107"/>
          <p:cNvSpPr/>
          <p:nvPr/>
        </p:nvSpPr>
        <p:spPr>
          <a:xfrm>
            <a:off x="2008248" y="503969"/>
            <a:ext cx="5154900" cy="3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carrboro nc </a:t>
            </a:r>
            <a:endParaRPr sz="1400" b="0" i="0" u="none" strike="noStrike" cap="none">
              <a:solidFill>
                <a:srgbClr val="000000"/>
              </a:solidFill>
              <a:latin typeface="Arial"/>
              <a:ea typeface="Arial"/>
              <a:cs typeface="Arial"/>
              <a:sym typeface="Arial"/>
            </a:endParaRPr>
          </a:p>
        </p:txBody>
      </p:sp>
      <p:sp>
        <p:nvSpPr>
          <p:cNvPr id="267" name="Google Shape;267;gdeb7e92cca_1_107"/>
          <p:cNvSpPr/>
          <p:nvPr/>
        </p:nvSpPr>
        <p:spPr>
          <a:xfrm>
            <a:off x="1871837" y="998151"/>
            <a:ext cx="5934900" cy="271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relevant to Carrboro, NC, 27510. Morgan Creek Watershed </a:t>
            </a:r>
            <a:endParaRPr sz="1400" b="0" i="0" u="none" strike="noStrike" cap="none">
              <a:solidFill>
                <a:srgbClr val="000000"/>
              </a:solidFill>
              <a:latin typeface="Arial"/>
              <a:ea typeface="Arial"/>
              <a:cs typeface="Arial"/>
              <a:sym typeface="Arial"/>
            </a:endParaRPr>
          </a:p>
        </p:txBody>
      </p:sp>
      <p:sp>
        <p:nvSpPr>
          <p:cNvPr id="268" name="Google Shape;268;gdeb7e92cca_1_107"/>
          <p:cNvSpPr/>
          <p:nvPr/>
        </p:nvSpPr>
        <p:spPr>
          <a:xfrm>
            <a:off x="2160995" y="3881628"/>
            <a:ext cx="5154900" cy="236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Streamflow near Carrboro NC</a:t>
            </a:r>
            <a:endParaRPr sz="1400" b="0" i="0" u="none" strike="noStrike" cap="none">
              <a:solidFill>
                <a:srgbClr val="000000"/>
              </a:solidFill>
              <a:latin typeface="Arial"/>
              <a:ea typeface="Arial"/>
              <a:cs typeface="Arial"/>
              <a:sym typeface="Arial"/>
            </a:endParaRPr>
          </a:p>
        </p:txBody>
      </p:sp>
      <p:sp>
        <p:nvSpPr>
          <p:cNvPr id="269" name="Google Shape;269;gdeb7e92cca_1_107"/>
          <p:cNvSpPr/>
          <p:nvPr/>
        </p:nvSpPr>
        <p:spPr>
          <a:xfrm>
            <a:off x="2202010" y="4102956"/>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USGS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Morgan Creek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Booker Creek</a:t>
            </a:r>
            <a:endParaRPr sz="1400" b="0" i="0" u="none" strike="noStrike" cap="none">
              <a:solidFill>
                <a:srgbClr val="000000"/>
              </a:solidFill>
              <a:latin typeface="Arial"/>
              <a:ea typeface="Arial"/>
              <a:cs typeface="Arial"/>
              <a:sym typeface="Arial"/>
            </a:endParaRPr>
          </a:p>
        </p:txBody>
      </p:sp>
      <p:sp>
        <p:nvSpPr>
          <p:cNvPr id="270" name="Google Shape;270;gdeb7e92cca_1_107"/>
          <p:cNvSpPr/>
          <p:nvPr/>
        </p:nvSpPr>
        <p:spPr>
          <a:xfrm>
            <a:off x="2202010" y="4872185"/>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NC Department of Emergency Mgmt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1234B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45x</a:t>
            </a:r>
            <a:endParaRPr sz="1400" b="0" i="0" u="none" strike="noStrike" cap="none">
              <a:solidFill>
                <a:srgbClr val="000000"/>
              </a:solidFill>
              <a:latin typeface="Arial"/>
              <a:ea typeface="Arial"/>
              <a:cs typeface="Arial"/>
              <a:sym typeface="Arial"/>
            </a:endParaRPr>
          </a:p>
        </p:txBody>
      </p:sp>
      <p:sp>
        <p:nvSpPr>
          <p:cNvPr id="271" name="Google Shape;271;gdeb7e92cca_1_107"/>
          <p:cNvSpPr/>
          <p:nvPr/>
        </p:nvSpPr>
        <p:spPr>
          <a:xfrm>
            <a:off x="2202010" y="5660093"/>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Orange Water and Sewer Authority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sp>
        <p:nvSpPr>
          <p:cNvPr id="272" name="Google Shape;272;gdeb7e92cca_1_107"/>
          <p:cNvSpPr txBox="1"/>
          <p:nvPr/>
        </p:nvSpPr>
        <p:spPr>
          <a:xfrm>
            <a:off x="8308919" y="1063449"/>
            <a:ext cx="3324600" cy="2826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Data that is...</a:t>
            </a: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60"/>
              <a:buFont typeface="Arial"/>
              <a:buNone/>
            </a:pPr>
            <a:r>
              <a:rPr lang="en-US" sz="2160" b="1" i="0" u="none" strike="noStrike" cap="none" dirty="0">
                <a:solidFill>
                  <a:schemeClr val="dk2"/>
                </a:solidFill>
                <a:latin typeface="Calibri"/>
                <a:ea typeface="Calibri"/>
                <a:cs typeface="Calibri"/>
                <a:sym typeface="Calibri"/>
              </a:rPr>
              <a:t>DISCOVERABLE</a:t>
            </a:r>
            <a:endParaRPr sz="2160" b="1"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Spatially - indexed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Topically - organized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Site-level granularity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No prior knowledge of water data providers required</a:t>
            </a:r>
            <a:endParaRPr sz="1400" b="0" i="0" u="none" strike="noStrike" cap="none" dirty="0">
              <a:solidFill>
                <a:srgbClr val="000000"/>
              </a:solidFill>
              <a:latin typeface="Arial"/>
              <a:ea typeface="Arial"/>
              <a:cs typeface="Arial"/>
              <a:sym typeface="Arial"/>
            </a:endParaRPr>
          </a:p>
        </p:txBody>
      </p:sp>
      <p:sp>
        <p:nvSpPr>
          <p:cNvPr id="273" name="Google Shape;273;gdeb7e92cca_1_107"/>
          <p:cNvSpPr/>
          <p:nvPr/>
        </p:nvSpPr>
        <p:spPr>
          <a:xfrm>
            <a:off x="7888224" y="1289960"/>
            <a:ext cx="97500" cy="251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deb7e92cca_1_107"/>
          <p:cNvSpPr/>
          <p:nvPr/>
        </p:nvSpPr>
        <p:spPr>
          <a:xfrm>
            <a:off x="2202010" y="6524064"/>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Haw River Keeper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26E3CA7-6458-344D-9972-9BDA1FAAE2BE}"/>
              </a:ext>
            </a:extLst>
          </p:cNvPr>
          <p:cNvPicPr>
            <a:picLocks noChangeAspect="1"/>
          </p:cNvPicPr>
          <p:nvPr/>
        </p:nvPicPr>
        <p:blipFill>
          <a:blip r:embed="rId5"/>
          <a:stretch>
            <a:fillRect/>
          </a:stretch>
        </p:blipFill>
        <p:spPr>
          <a:xfrm>
            <a:off x="6122918" y="4182771"/>
            <a:ext cx="1274189" cy="656935"/>
          </a:xfrm>
          <a:prstGeom prst="rect">
            <a:avLst/>
          </a:prstGeom>
        </p:spPr>
      </p:pic>
      <p:pic>
        <p:nvPicPr>
          <p:cNvPr id="3" name="Picture 2">
            <a:extLst>
              <a:ext uri="{FF2B5EF4-FFF2-40B4-BE49-F238E27FC236}">
                <a16:creationId xmlns:a16="http://schemas.microsoft.com/office/drawing/2014/main" id="{C6B5C72E-8AE4-EC4A-BC59-6892DF673C22}"/>
              </a:ext>
            </a:extLst>
          </p:cNvPr>
          <p:cNvPicPr>
            <a:picLocks noChangeAspect="1"/>
          </p:cNvPicPr>
          <p:nvPr/>
        </p:nvPicPr>
        <p:blipFill>
          <a:blip r:embed="rId6"/>
          <a:stretch>
            <a:fillRect/>
          </a:stretch>
        </p:blipFill>
        <p:spPr>
          <a:xfrm>
            <a:off x="6127075" y="5000635"/>
            <a:ext cx="1130926" cy="583073"/>
          </a:xfrm>
          <a:prstGeom prst="rect">
            <a:avLst/>
          </a:prstGeom>
        </p:spPr>
      </p:pic>
      <p:pic>
        <p:nvPicPr>
          <p:cNvPr id="4" name="Picture 3">
            <a:extLst>
              <a:ext uri="{FF2B5EF4-FFF2-40B4-BE49-F238E27FC236}">
                <a16:creationId xmlns:a16="http://schemas.microsoft.com/office/drawing/2014/main" id="{6C8DF982-367D-624D-8451-59B2C7209449}"/>
              </a:ext>
            </a:extLst>
          </p:cNvPr>
          <p:cNvPicPr>
            <a:picLocks noChangeAspect="1"/>
          </p:cNvPicPr>
          <p:nvPr/>
        </p:nvPicPr>
        <p:blipFill>
          <a:blip r:embed="rId7"/>
          <a:stretch>
            <a:fillRect/>
          </a:stretch>
        </p:blipFill>
        <p:spPr>
          <a:xfrm>
            <a:off x="8140195" y="4182771"/>
            <a:ext cx="3762173" cy="2617736"/>
          </a:xfrm>
          <a:prstGeom prst="rect">
            <a:avLst/>
          </a:prstGeom>
        </p:spPr>
      </p:pic>
      <p:pic>
        <p:nvPicPr>
          <p:cNvPr id="5" name="Picture 4">
            <a:extLst>
              <a:ext uri="{FF2B5EF4-FFF2-40B4-BE49-F238E27FC236}">
                <a16:creationId xmlns:a16="http://schemas.microsoft.com/office/drawing/2014/main" id="{7F4AF93F-CFC4-9C41-8D2D-0B1FF94C2043}"/>
              </a:ext>
            </a:extLst>
          </p:cNvPr>
          <p:cNvPicPr>
            <a:picLocks noChangeAspect="1"/>
          </p:cNvPicPr>
          <p:nvPr/>
        </p:nvPicPr>
        <p:blipFill>
          <a:blip r:embed="rId8"/>
          <a:stretch>
            <a:fillRect/>
          </a:stretch>
        </p:blipFill>
        <p:spPr>
          <a:xfrm>
            <a:off x="6079450" y="5774037"/>
            <a:ext cx="1226176" cy="6005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Like a URL shortener, for your features!</a:t>
            </a:r>
          </a:p>
          <a:p>
            <a:endParaRPr lang="en-US" dirty="0"/>
          </a:p>
          <a:p>
            <a:r>
              <a:rPr lang="en-US" dirty="0">
                <a:hlinkClick r:id="rId4"/>
              </a:rPr>
              <a:t>https://geoconnex.us/your-org/123</a:t>
            </a:r>
            <a:r>
              <a:rPr lang="en-US" dirty="0"/>
              <a:t> -&gt; 303 redirect -&gt; </a:t>
            </a:r>
          </a:p>
          <a:p>
            <a:pPr marL="0" indent="0">
              <a:buNone/>
            </a:pPr>
            <a:endParaRPr lang="en-US" dirty="0">
              <a:hlinkClick r:id="rId5"/>
            </a:endParaRPr>
          </a:p>
          <a:p>
            <a:pPr marL="0" indent="0">
              <a:buNone/>
            </a:pPr>
            <a:r>
              <a:rPr lang="en-US" dirty="0">
                <a:hlinkClick r:id="rId5"/>
              </a:rPr>
              <a:t>https://yourorg.com/sites/123</a:t>
            </a:r>
            <a:r>
              <a:rPr lang="en-US" dirty="0"/>
              <a:t> </a:t>
            </a:r>
          </a:p>
          <a:p>
            <a:pPr marL="0" indent="0">
              <a:buNone/>
            </a:pPr>
            <a:r>
              <a:rPr lang="en-US" dirty="0"/>
              <a:t>or</a:t>
            </a:r>
          </a:p>
          <a:p>
            <a:pPr marL="0" indent="0">
              <a:buNone/>
            </a:pPr>
            <a:r>
              <a:rPr lang="en-US" dirty="0"/>
              <a:t> </a:t>
            </a:r>
            <a:r>
              <a:rPr lang="en-US" dirty="0">
                <a:hlinkClick r:id="rId6"/>
              </a:rPr>
              <a:t>https://yourorg-newwebsite.com/api?site=123</a:t>
            </a:r>
            <a:r>
              <a:rPr lang="en-US" dirty="0"/>
              <a:t> </a:t>
            </a:r>
          </a:p>
          <a:p>
            <a:pPr marL="0" indent="0">
              <a:buNone/>
            </a:pPr>
            <a:r>
              <a:rPr lang="en-US" dirty="0"/>
              <a:t>or …</a:t>
            </a:r>
          </a:p>
          <a:p>
            <a:endParaRPr lang="en-US" dirty="0"/>
          </a:p>
        </p:txBody>
      </p:sp>
    </p:spTree>
    <p:extLst>
      <p:ext uri="{BB962C8B-B14F-4D97-AF65-F5344CB8AC3E}">
        <p14:creationId xmlns:p14="http://schemas.microsoft.com/office/powerpoint/2010/main" val="2441702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Step 0: Create a </a:t>
            </a:r>
            <a:r>
              <a:rPr lang="en-US" dirty="0" err="1"/>
              <a:t>Github</a:t>
            </a:r>
            <a:r>
              <a:rPr lang="en-US" dirty="0"/>
              <a:t> account</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CEC37AE0-9D84-7A49-BAE3-F289C98F56B7}"/>
              </a:ext>
            </a:extLst>
          </p:cNvPr>
          <p:cNvPicPr>
            <a:picLocks noChangeAspect="1"/>
          </p:cNvPicPr>
          <p:nvPr/>
        </p:nvPicPr>
        <p:blipFill>
          <a:blip r:embed="rId4"/>
          <a:stretch>
            <a:fillRect/>
          </a:stretch>
        </p:blipFill>
        <p:spPr>
          <a:xfrm>
            <a:off x="0" y="2272194"/>
            <a:ext cx="12192000" cy="4710823"/>
          </a:xfrm>
          <a:prstGeom prst="rect">
            <a:avLst/>
          </a:prstGeom>
        </p:spPr>
      </p:pic>
    </p:spTree>
    <p:extLst>
      <p:ext uri="{BB962C8B-B14F-4D97-AF65-F5344CB8AC3E}">
        <p14:creationId xmlns:p14="http://schemas.microsoft.com/office/powerpoint/2010/main" val="260827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AD1C1A6A-EBAA-034B-B135-6213148B6CFA}"/>
              </a:ext>
            </a:extLst>
          </p:cNvPr>
          <p:cNvPicPr>
            <a:picLocks noChangeAspect="1"/>
          </p:cNvPicPr>
          <p:nvPr/>
        </p:nvPicPr>
        <p:blipFill>
          <a:blip r:embed="rId5"/>
          <a:stretch>
            <a:fillRect/>
          </a:stretch>
        </p:blipFill>
        <p:spPr>
          <a:xfrm>
            <a:off x="0" y="1965399"/>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0243751" y="2570205"/>
            <a:ext cx="1948249" cy="1087395"/>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050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7" name="Picture 6">
            <a:extLst>
              <a:ext uri="{FF2B5EF4-FFF2-40B4-BE49-F238E27FC236}">
                <a16:creationId xmlns:a16="http://schemas.microsoft.com/office/drawing/2014/main" id="{85016E35-1C8A-9A42-BD4D-20A73FEE17C6}"/>
              </a:ext>
            </a:extLst>
          </p:cNvPr>
          <p:cNvPicPr>
            <a:picLocks noChangeAspect="1"/>
          </p:cNvPicPr>
          <p:nvPr/>
        </p:nvPicPr>
        <p:blipFill>
          <a:blip r:embed="rId5"/>
          <a:stretch>
            <a:fillRect/>
          </a:stretch>
        </p:blipFill>
        <p:spPr>
          <a:xfrm>
            <a:off x="0" y="1903616"/>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241987" y="2560339"/>
            <a:ext cx="4381501" cy="1381466"/>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71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6" name="Picture 5">
            <a:extLst>
              <a:ext uri="{FF2B5EF4-FFF2-40B4-BE49-F238E27FC236}">
                <a16:creationId xmlns:a16="http://schemas.microsoft.com/office/drawing/2014/main" id="{0D9D12AE-185C-B042-BD3A-E7E53A24F148}"/>
              </a:ext>
            </a:extLst>
          </p:cNvPr>
          <p:cNvPicPr>
            <a:picLocks noChangeAspect="1"/>
          </p:cNvPicPr>
          <p:nvPr/>
        </p:nvPicPr>
        <p:blipFill>
          <a:blip r:embed="rId4"/>
          <a:stretch>
            <a:fillRect/>
          </a:stretch>
        </p:blipFill>
        <p:spPr>
          <a:xfrm>
            <a:off x="0" y="1442179"/>
            <a:ext cx="12192000" cy="5735541"/>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865871" y="6290897"/>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75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9" name="Picture 8" descr="A screenshot of a computer&#10;&#10;Description automatically generated">
            <a:extLst>
              <a:ext uri="{FF2B5EF4-FFF2-40B4-BE49-F238E27FC236}">
                <a16:creationId xmlns:a16="http://schemas.microsoft.com/office/drawing/2014/main" id="{7C230854-6747-DB41-B245-38569167531B}"/>
              </a:ext>
            </a:extLst>
          </p:cNvPr>
          <p:cNvPicPr>
            <a:picLocks noChangeAspect="1"/>
          </p:cNvPicPr>
          <p:nvPr/>
        </p:nvPicPr>
        <p:blipFill>
          <a:blip r:embed="rId4"/>
          <a:stretch>
            <a:fillRect/>
          </a:stretch>
        </p:blipFill>
        <p:spPr>
          <a:xfrm>
            <a:off x="712796" y="1009199"/>
            <a:ext cx="7674617" cy="5848801"/>
          </a:xfrm>
          <a:prstGeom prst="rect">
            <a:avLst/>
          </a:prstGeom>
        </p:spPr>
      </p:pic>
    </p:spTree>
    <p:extLst>
      <p:ext uri="{BB962C8B-B14F-4D97-AF65-F5344CB8AC3E}">
        <p14:creationId xmlns:p14="http://schemas.microsoft.com/office/powerpoint/2010/main" val="151712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 (and make a descriptive README)</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FA0E334B-CED6-EE40-89E2-0F913E5B6FDA}"/>
              </a:ext>
            </a:extLst>
          </p:cNvPr>
          <p:cNvPicPr>
            <a:picLocks noChangeAspect="1"/>
          </p:cNvPicPr>
          <p:nvPr/>
        </p:nvPicPr>
        <p:blipFill>
          <a:blip r:embed="rId3"/>
          <a:stretch>
            <a:fillRect/>
          </a:stretch>
        </p:blipFill>
        <p:spPr>
          <a:xfrm>
            <a:off x="0" y="0"/>
            <a:ext cx="12096879" cy="685800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4672913" y="755070"/>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0504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3: Create a csv in the following format</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801505BD-8EAA-B34D-8792-9621A4A662D4}"/>
              </a:ext>
            </a:extLst>
          </p:cNvPr>
          <p:cNvPicPr>
            <a:picLocks noChangeAspect="1"/>
          </p:cNvPicPr>
          <p:nvPr/>
        </p:nvPicPr>
        <p:blipFill>
          <a:blip r:embed="rId3"/>
          <a:stretch>
            <a:fillRect/>
          </a:stretch>
        </p:blipFill>
        <p:spPr>
          <a:xfrm>
            <a:off x="133350" y="2143973"/>
            <a:ext cx="11925300" cy="2806700"/>
          </a:xfrm>
          <a:prstGeom prst="rect">
            <a:avLst/>
          </a:prstGeom>
        </p:spPr>
      </p:pic>
      <p:sp>
        <p:nvSpPr>
          <p:cNvPr id="8" name="TextBox 7">
            <a:extLst>
              <a:ext uri="{FF2B5EF4-FFF2-40B4-BE49-F238E27FC236}">
                <a16:creationId xmlns:a16="http://schemas.microsoft.com/office/drawing/2014/main" id="{D019F517-31C4-2A48-87AF-4A849B84F836}"/>
              </a:ext>
            </a:extLst>
          </p:cNvPr>
          <p:cNvSpPr txBox="1"/>
          <p:nvPr/>
        </p:nvSpPr>
        <p:spPr>
          <a:xfrm>
            <a:off x="691978" y="1703045"/>
            <a:ext cx="3834716" cy="369332"/>
          </a:xfrm>
          <a:prstGeom prst="rect">
            <a:avLst/>
          </a:prstGeom>
          <a:noFill/>
        </p:spPr>
        <p:txBody>
          <a:bodyPr wrap="square" rtlCol="0">
            <a:spAutoFit/>
          </a:bodyPr>
          <a:lstStyle/>
          <a:p>
            <a:r>
              <a:rPr lang="en-US"/>
              <a:t>The persistent ID for each feature</a:t>
            </a:r>
          </a:p>
        </p:txBody>
      </p:sp>
      <p:sp>
        <p:nvSpPr>
          <p:cNvPr id="9" name="TextBox 8">
            <a:extLst>
              <a:ext uri="{FF2B5EF4-FFF2-40B4-BE49-F238E27FC236}">
                <a16:creationId xmlns:a16="http://schemas.microsoft.com/office/drawing/2014/main" id="{36E91558-6305-7A42-972E-863A709CE16F}"/>
              </a:ext>
            </a:extLst>
          </p:cNvPr>
          <p:cNvSpPr txBox="1"/>
          <p:nvPr/>
        </p:nvSpPr>
        <p:spPr>
          <a:xfrm>
            <a:off x="4726457" y="1678153"/>
            <a:ext cx="6256640" cy="369332"/>
          </a:xfrm>
          <a:prstGeom prst="rect">
            <a:avLst/>
          </a:prstGeom>
          <a:noFill/>
        </p:spPr>
        <p:txBody>
          <a:bodyPr wrap="square" rtlCol="0">
            <a:spAutoFit/>
          </a:bodyPr>
          <a:lstStyle/>
          <a:p>
            <a:r>
              <a:rPr lang="en-US"/>
              <a:t>The URL for the landing page you want the ID to redirect to</a:t>
            </a:r>
          </a:p>
        </p:txBody>
      </p:sp>
      <p:sp>
        <p:nvSpPr>
          <p:cNvPr id="4" name="Rectangle 3">
            <a:extLst>
              <a:ext uri="{FF2B5EF4-FFF2-40B4-BE49-F238E27FC236}">
                <a16:creationId xmlns:a16="http://schemas.microsoft.com/office/drawing/2014/main" id="{1335A3F6-78CB-E34C-80CD-B12502079F04}"/>
              </a:ext>
            </a:extLst>
          </p:cNvPr>
          <p:cNvSpPr/>
          <p:nvPr/>
        </p:nvSpPr>
        <p:spPr>
          <a:xfrm>
            <a:off x="133350" y="1703045"/>
            <a:ext cx="4359613" cy="3968181"/>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4FA998-CD19-924B-8960-21199E8D27F6}"/>
              </a:ext>
            </a:extLst>
          </p:cNvPr>
          <p:cNvSpPr/>
          <p:nvPr/>
        </p:nvSpPr>
        <p:spPr>
          <a:xfrm>
            <a:off x="4492963" y="1678153"/>
            <a:ext cx="5808628" cy="3968181"/>
          </a:xfrm>
          <a:prstGeom prst="rect">
            <a:avLst/>
          </a:prstGeom>
          <a:solidFill>
            <a:schemeClr val="accent2">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2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4: Add the csv to your namespace folder</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21C9A1A8-4838-F545-ADCE-85621C41D86F}"/>
              </a:ext>
            </a:extLst>
          </p:cNvPr>
          <p:cNvPicPr>
            <a:picLocks noChangeAspect="1"/>
          </p:cNvPicPr>
          <p:nvPr/>
        </p:nvPicPr>
        <p:blipFill>
          <a:blip r:embed="rId3"/>
          <a:stretch>
            <a:fillRect/>
          </a:stretch>
        </p:blipFill>
        <p:spPr>
          <a:xfrm>
            <a:off x="0" y="1466399"/>
            <a:ext cx="12192000" cy="4833121"/>
          </a:xfrm>
          <a:prstGeom prst="rect">
            <a:avLst/>
          </a:prstGeom>
        </p:spPr>
      </p:pic>
    </p:spTree>
    <p:extLst>
      <p:ext uri="{BB962C8B-B14F-4D97-AF65-F5344CB8AC3E}">
        <p14:creationId xmlns:p14="http://schemas.microsoft.com/office/powerpoint/2010/main" val="4243155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A87720F5-FDE8-9E43-9097-1E97AC4BAA69}"/>
              </a:ext>
            </a:extLst>
          </p:cNvPr>
          <p:cNvPicPr>
            <a:picLocks noChangeAspect="1"/>
          </p:cNvPicPr>
          <p:nvPr/>
        </p:nvPicPr>
        <p:blipFill>
          <a:blip r:embed="rId3"/>
          <a:stretch>
            <a:fillRect/>
          </a:stretch>
        </p:blipFill>
        <p:spPr>
          <a:xfrm>
            <a:off x="0" y="1647397"/>
            <a:ext cx="12192000" cy="4833121"/>
          </a:xfrm>
          <a:prstGeom prst="rect">
            <a:avLst/>
          </a:prstGeom>
        </p:spPr>
      </p:pic>
      <p:sp>
        <p:nvSpPr>
          <p:cNvPr id="6" name="Donut 5">
            <a:extLst>
              <a:ext uri="{FF2B5EF4-FFF2-40B4-BE49-F238E27FC236}">
                <a16:creationId xmlns:a16="http://schemas.microsoft.com/office/drawing/2014/main" id="{34A7C20C-18FB-2444-A0E9-859AC1A90CF3}"/>
              </a:ext>
            </a:extLst>
          </p:cNvPr>
          <p:cNvSpPr/>
          <p:nvPr/>
        </p:nvSpPr>
        <p:spPr>
          <a:xfrm>
            <a:off x="10768519" y="2714017"/>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662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26;p3">
            <a:extLst>
              <a:ext uri="{FF2B5EF4-FFF2-40B4-BE49-F238E27FC236}">
                <a16:creationId xmlns:a16="http://schemas.microsoft.com/office/drawing/2014/main" id="{C8E3211E-B84B-4D47-8C61-C760BAFE6852}"/>
              </a:ext>
            </a:extLst>
          </p:cNvPr>
          <p:cNvPicPr preferRelativeResize="0"/>
          <p:nvPr/>
        </p:nvPicPr>
        <p:blipFill>
          <a:blip r:embed="rId2">
            <a:alphaModFix/>
          </a:blip>
          <a:stretch>
            <a:fillRect/>
          </a:stretch>
        </p:blipFill>
        <p:spPr>
          <a:xfrm>
            <a:off x="-20183" y="0"/>
            <a:ext cx="2942025" cy="1588700"/>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A2FBA57A-7DBC-4A4F-B941-F70AAE22C4B6}"/>
              </a:ext>
            </a:extLst>
          </p:cNvPr>
          <p:cNvPicPr>
            <a:picLocks noChangeAspect="1"/>
          </p:cNvPicPr>
          <p:nvPr/>
        </p:nvPicPr>
        <p:blipFill>
          <a:blip r:embed="rId3"/>
          <a:stretch>
            <a:fillRect/>
          </a:stretch>
        </p:blipFill>
        <p:spPr>
          <a:xfrm>
            <a:off x="111992" y="1820107"/>
            <a:ext cx="2585071" cy="1188999"/>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BA616FD5-8D10-3F4A-AB05-B3A76B75A1C4}"/>
              </a:ext>
            </a:extLst>
          </p:cNvPr>
          <p:cNvPicPr>
            <a:picLocks noChangeAspect="1"/>
          </p:cNvPicPr>
          <p:nvPr/>
        </p:nvPicPr>
        <p:blipFill>
          <a:blip r:embed="rId4"/>
          <a:stretch>
            <a:fillRect/>
          </a:stretch>
        </p:blipFill>
        <p:spPr>
          <a:xfrm>
            <a:off x="55297" y="3053900"/>
            <a:ext cx="1879019" cy="705190"/>
          </a:xfrm>
          <a:prstGeom prst="rect">
            <a:avLst/>
          </a:prstGeom>
        </p:spPr>
      </p:pic>
      <p:pic>
        <p:nvPicPr>
          <p:cNvPr id="5" name="Picture 6">
            <a:extLst>
              <a:ext uri="{FF2B5EF4-FFF2-40B4-BE49-F238E27FC236}">
                <a16:creationId xmlns:a16="http://schemas.microsoft.com/office/drawing/2014/main" id="{5A20B5D5-3B56-3F41-94F6-EDF35F898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316" y="3053900"/>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estern State Water Resource Agency Use of Cloud Computing Technology &amp;  Platforms | Western States Water Council">
            <a:extLst>
              <a:ext uri="{FF2B5EF4-FFF2-40B4-BE49-F238E27FC236}">
                <a16:creationId xmlns:a16="http://schemas.microsoft.com/office/drawing/2014/main" id="{B6F48DFB-BFE0-624D-B419-3CAD59532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334" y="1993511"/>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C4F2E369-1119-504E-97AA-C8D305F35404}"/>
              </a:ext>
            </a:extLst>
          </p:cNvPr>
          <p:cNvPicPr>
            <a:picLocks noChangeAspect="1"/>
          </p:cNvPicPr>
          <p:nvPr/>
        </p:nvPicPr>
        <p:blipFill>
          <a:blip r:embed="rId7"/>
          <a:stretch>
            <a:fillRect/>
          </a:stretch>
        </p:blipFill>
        <p:spPr>
          <a:xfrm>
            <a:off x="3578208" y="1972424"/>
            <a:ext cx="1621606" cy="622697"/>
          </a:xfrm>
          <a:prstGeom prst="rect">
            <a:avLst/>
          </a:prstGeom>
        </p:spPr>
      </p:pic>
      <p:pic>
        <p:nvPicPr>
          <p:cNvPr id="8" name="Google Shape;332;p3">
            <a:extLst>
              <a:ext uri="{FF2B5EF4-FFF2-40B4-BE49-F238E27FC236}">
                <a16:creationId xmlns:a16="http://schemas.microsoft.com/office/drawing/2014/main" id="{1E3FBBAA-B513-E44D-AB2E-6642BC9D99D2}"/>
              </a:ext>
            </a:extLst>
          </p:cNvPr>
          <p:cNvPicPr preferRelativeResize="0"/>
          <p:nvPr/>
        </p:nvPicPr>
        <p:blipFill>
          <a:blip r:embed="rId8">
            <a:alphaModFix/>
          </a:blip>
          <a:stretch>
            <a:fillRect/>
          </a:stretch>
        </p:blipFill>
        <p:spPr>
          <a:xfrm>
            <a:off x="3578208" y="2883270"/>
            <a:ext cx="1494929" cy="523225"/>
          </a:xfrm>
          <a:prstGeom prst="rect">
            <a:avLst/>
          </a:prstGeom>
          <a:noFill/>
          <a:ln>
            <a:noFill/>
          </a:ln>
        </p:spPr>
      </p:pic>
      <p:pic>
        <p:nvPicPr>
          <p:cNvPr id="9" name="Google Shape;327;p3">
            <a:extLst>
              <a:ext uri="{FF2B5EF4-FFF2-40B4-BE49-F238E27FC236}">
                <a16:creationId xmlns:a16="http://schemas.microsoft.com/office/drawing/2014/main" id="{C8E4A9AB-3AC5-B04B-B5D5-A5721497A4CA}"/>
              </a:ext>
            </a:extLst>
          </p:cNvPr>
          <p:cNvPicPr preferRelativeResize="0"/>
          <p:nvPr/>
        </p:nvPicPr>
        <p:blipFill>
          <a:blip r:embed="rId9">
            <a:alphaModFix/>
          </a:blip>
          <a:stretch>
            <a:fillRect/>
          </a:stretch>
        </p:blipFill>
        <p:spPr>
          <a:xfrm>
            <a:off x="6131250" y="3513716"/>
            <a:ext cx="1116250" cy="446500"/>
          </a:xfrm>
          <a:prstGeom prst="rect">
            <a:avLst/>
          </a:prstGeom>
          <a:noFill/>
          <a:ln>
            <a:noFill/>
          </a:ln>
        </p:spPr>
      </p:pic>
      <p:pic>
        <p:nvPicPr>
          <p:cNvPr id="10" name="Google Shape;328;p3">
            <a:extLst>
              <a:ext uri="{FF2B5EF4-FFF2-40B4-BE49-F238E27FC236}">
                <a16:creationId xmlns:a16="http://schemas.microsoft.com/office/drawing/2014/main" id="{9BF6A6A6-8BAB-894B-99AB-4E010200DDE4}"/>
              </a:ext>
            </a:extLst>
          </p:cNvPr>
          <p:cNvPicPr preferRelativeResize="0"/>
          <p:nvPr/>
        </p:nvPicPr>
        <p:blipFill>
          <a:blip r:embed="rId10">
            <a:alphaModFix/>
          </a:blip>
          <a:stretch>
            <a:fillRect/>
          </a:stretch>
        </p:blipFill>
        <p:spPr>
          <a:xfrm>
            <a:off x="6284965" y="3992518"/>
            <a:ext cx="817336" cy="543900"/>
          </a:xfrm>
          <a:prstGeom prst="rect">
            <a:avLst/>
          </a:prstGeom>
          <a:noFill/>
          <a:ln>
            <a:noFill/>
          </a:ln>
        </p:spPr>
      </p:pic>
      <p:pic>
        <p:nvPicPr>
          <p:cNvPr id="11" name="Google Shape;329;p3">
            <a:extLst>
              <a:ext uri="{FF2B5EF4-FFF2-40B4-BE49-F238E27FC236}">
                <a16:creationId xmlns:a16="http://schemas.microsoft.com/office/drawing/2014/main" id="{33A7B063-F271-CD4F-B396-1A6F07E753D5}"/>
              </a:ext>
            </a:extLst>
          </p:cNvPr>
          <p:cNvPicPr preferRelativeResize="0"/>
          <p:nvPr/>
        </p:nvPicPr>
        <p:blipFill>
          <a:blip r:embed="rId11">
            <a:alphaModFix/>
          </a:blip>
          <a:stretch>
            <a:fillRect/>
          </a:stretch>
        </p:blipFill>
        <p:spPr>
          <a:xfrm>
            <a:off x="8160557" y="3566111"/>
            <a:ext cx="1252925" cy="341710"/>
          </a:xfrm>
          <a:prstGeom prst="rect">
            <a:avLst/>
          </a:prstGeom>
          <a:noFill/>
          <a:ln>
            <a:noFill/>
          </a:ln>
        </p:spPr>
      </p:pic>
      <p:pic>
        <p:nvPicPr>
          <p:cNvPr id="12" name="Google Shape;331;p3">
            <a:extLst>
              <a:ext uri="{FF2B5EF4-FFF2-40B4-BE49-F238E27FC236}">
                <a16:creationId xmlns:a16="http://schemas.microsoft.com/office/drawing/2014/main" id="{052DCFA9-8A7C-2A4B-8684-E472C12BF4D1}"/>
              </a:ext>
            </a:extLst>
          </p:cNvPr>
          <p:cNvPicPr preferRelativeResize="0"/>
          <p:nvPr/>
        </p:nvPicPr>
        <p:blipFill>
          <a:blip r:embed="rId12">
            <a:alphaModFix/>
          </a:blip>
          <a:stretch>
            <a:fillRect/>
          </a:stretch>
        </p:blipFill>
        <p:spPr>
          <a:xfrm>
            <a:off x="7392699" y="3542077"/>
            <a:ext cx="723616" cy="501171"/>
          </a:xfrm>
          <a:prstGeom prst="rect">
            <a:avLst/>
          </a:prstGeom>
          <a:noFill/>
          <a:ln>
            <a:noFill/>
          </a:ln>
        </p:spPr>
      </p:pic>
      <p:pic>
        <p:nvPicPr>
          <p:cNvPr id="13" name="Google Shape;155;gd5d2a1e9f6_0_26">
            <a:extLst>
              <a:ext uri="{FF2B5EF4-FFF2-40B4-BE49-F238E27FC236}">
                <a16:creationId xmlns:a16="http://schemas.microsoft.com/office/drawing/2014/main" id="{FC87AA34-02B6-B74E-8C65-77F18D29476A}"/>
              </a:ext>
            </a:extLst>
          </p:cNvPr>
          <p:cNvPicPr preferRelativeResize="0"/>
          <p:nvPr/>
        </p:nvPicPr>
        <p:blipFill rotWithShape="1">
          <a:blip r:embed="rId13">
            <a:alphaModFix/>
          </a:blip>
          <a:srcRect/>
          <a:stretch/>
        </p:blipFill>
        <p:spPr>
          <a:xfrm>
            <a:off x="8160556" y="3955731"/>
            <a:ext cx="1252925" cy="501170"/>
          </a:xfrm>
          <a:prstGeom prst="rect">
            <a:avLst/>
          </a:prstGeom>
          <a:noFill/>
          <a:ln>
            <a:noFill/>
          </a:ln>
        </p:spPr>
      </p:pic>
      <p:pic>
        <p:nvPicPr>
          <p:cNvPr id="14" name="Picture 6">
            <a:extLst>
              <a:ext uri="{FF2B5EF4-FFF2-40B4-BE49-F238E27FC236}">
                <a16:creationId xmlns:a16="http://schemas.microsoft.com/office/drawing/2014/main" id="{54A6FE1D-2013-7748-B4BF-6722A409F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404" y="4746777"/>
            <a:ext cx="1116250" cy="3254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Western State Water Resource Agency Use of Cloud Computing Technology &amp;  Platforms | Western States Water Council">
            <a:extLst>
              <a:ext uri="{FF2B5EF4-FFF2-40B4-BE49-F238E27FC236}">
                <a16:creationId xmlns:a16="http://schemas.microsoft.com/office/drawing/2014/main" id="{E6B97256-1DB6-9F45-B667-467F064D5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2699" y="4167025"/>
            <a:ext cx="398303" cy="579752"/>
          </a:xfrm>
          <a:prstGeom prst="rect">
            <a:avLst/>
          </a:prstGeom>
          <a:noFill/>
          <a:extLst>
            <a:ext uri="{909E8E84-426E-40DD-AFC4-6F175D3DCCD1}">
              <a14:hiddenFill xmlns:a14="http://schemas.microsoft.com/office/drawing/2010/main">
                <a:solidFill>
                  <a:srgbClr val="FFFFFF"/>
                </a:solidFill>
              </a14:hiddenFill>
            </a:ext>
          </a:extLst>
        </p:spPr>
      </p:pic>
      <p:pic>
        <p:nvPicPr>
          <p:cNvPr id="16" name="Google Shape;332;p3">
            <a:extLst>
              <a:ext uri="{FF2B5EF4-FFF2-40B4-BE49-F238E27FC236}">
                <a16:creationId xmlns:a16="http://schemas.microsoft.com/office/drawing/2014/main" id="{53BACDAB-7060-1142-BB19-F8AC551E4698}"/>
              </a:ext>
            </a:extLst>
          </p:cNvPr>
          <p:cNvPicPr preferRelativeResize="0"/>
          <p:nvPr/>
        </p:nvPicPr>
        <p:blipFill>
          <a:blip r:embed="rId8">
            <a:alphaModFix/>
          </a:blip>
          <a:stretch>
            <a:fillRect/>
          </a:stretch>
        </p:blipFill>
        <p:spPr>
          <a:xfrm>
            <a:off x="8119948" y="4507216"/>
            <a:ext cx="1231106" cy="430887"/>
          </a:xfrm>
          <a:prstGeom prst="rect">
            <a:avLst/>
          </a:prstGeom>
          <a:noFill/>
          <a:ln>
            <a:noFill/>
          </a:ln>
        </p:spPr>
      </p:pic>
      <p:sp>
        <p:nvSpPr>
          <p:cNvPr id="18" name="TextBox 17">
            <a:extLst>
              <a:ext uri="{FF2B5EF4-FFF2-40B4-BE49-F238E27FC236}">
                <a16:creationId xmlns:a16="http://schemas.microsoft.com/office/drawing/2014/main" id="{557B0870-B1A6-6349-AD97-EB30A7040C24}"/>
              </a:ext>
            </a:extLst>
          </p:cNvPr>
          <p:cNvSpPr txBox="1"/>
          <p:nvPr/>
        </p:nvSpPr>
        <p:spPr>
          <a:xfrm>
            <a:off x="5600742" y="2379602"/>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formal Coalition of organizations providing technology research, development, and socialization enabling the </a:t>
            </a:r>
            <a:r>
              <a:rPr lang="en-US" dirty="0">
                <a:solidFill>
                  <a:srgbClr val="0A3160"/>
                </a:solidFill>
                <a:latin typeface="Avenir"/>
                <a:ea typeface="Avenir"/>
                <a:cs typeface="Avenir"/>
                <a:sym typeface="Avenir"/>
              </a:rPr>
              <a:t>vision</a:t>
            </a:r>
            <a:endParaRPr lang="en-US" sz="1800" dirty="0">
              <a:solidFill>
                <a:srgbClr val="0A3160"/>
              </a:solidFill>
              <a:latin typeface="Avenir"/>
              <a:ea typeface="Avenir"/>
              <a:cs typeface="Avenir"/>
              <a:sym typeface="Avenir"/>
            </a:endParaRPr>
          </a:p>
        </p:txBody>
      </p:sp>
      <p:pic>
        <p:nvPicPr>
          <p:cNvPr id="19" name="Picture 18" descr="Graphical user interface&#10;&#10;Description automatically generated with medium confidence">
            <a:extLst>
              <a:ext uri="{FF2B5EF4-FFF2-40B4-BE49-F238E27FC236}">
                <a16:creationId xmlns:a16="http://schemas.microsoft.com/office/drawing/2014/main" id="{200586D5-3830-AB41-8973-91B5D062F6B4}"/>
              </a:ext>
            </a:extLst>
          </p:cNvPr>
          <p:cNvPicPr>
            <a:picLocks noChangeAspect="1"/>
          </p:cNvPicPr>
          <p:nvPr/>
        </p:nvPicPr>
        <p:blipFill>
          <a:blip r:embed="rId4"/>
          <a:stretch>
            <a:fillRect/>
          </a:stretch>
        </p:blipFill>
        <p:spPr>
          <a:xfrm>
            <a:off x="7754507" y="4971525"/>
            <a:ext cx="1347131" cy="505574"/>
          </a:xfrm>
          <a:prstGeom prst="rect">
            <a:avLst/>
          </a:prstGeom>
        </p:spPr>
      </p:pic>
      <p:sp>
        <p:nvSpPr>
          <p:cNvPr id="20" name="TextBox 19">
            <a:extLst>
              <a:ext uri="{FF2B5EF4-FFF2-40B4-BE49-F238E27FC236}">
                <a16:creationId xmlns:a16="http://schemas.microsoft.com/office/drawing/2014/main" id="{F8E8546F-6634-F845-8817-437291BFAED1}"/>
              </a:ext>
            </a:extLst>
          </p:cNvPr>
          <p:cNvSpPr txBox="1"/>
          <p:nvPr/>
        </p:nvSpPr>
        <p:spPr>
          <a:xfrm>
            <a:off x="2998934" y="96561"/>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The Internet of Water: A vision for modern water data infrastructure connecting water data across the US so that it is Discoverable, Accessible, and Interoperable</a:t>
            </a:r>
          </a:p>
        </p:txBody>
      </p:sp>
      <p:sp>
        <p:nvSpPr>
          <p:cNvPr id="21" name="TextBox 20">
            <a:extLst>
              <a:ext uri="{FF2B5EF4-FFF2-40B4-BE49-F238E27FC236}">
                <a16:creationId xmlns:a16="http://schemas.microsoft.com/office/drawing/2014/main" id="{09415561-B047-5345-A216-DD7DF054BBE3}"/>
              </a:ext>
            </a:extLst>
          </p:cNvPr>
          <p:cNvSpPr txBox="1"/>
          <p:nvPr/>
        </p:nvSpPr>
        <p:spPr>
          <a:xfrm>
            <a:off x="325315" y="4284311"/>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community of practice implementing the ideas developed in the Coalition, sometimes formalized as projects</a:t>
            </a:r>
          </a:p>
        </p:txBody>
      </p:sp>
      <p:pic>
        <p:nvPicPr>
          <p:cNvPr id="22" name="Google Shape;177;p5">
            <a:extLst>
              <a:ext uri="{FF2B5EF4-FFF2-40B4-BE49-F238E27FC236}">
                <a16:creationId xmlns:a16="http://schemas.microsoft.com/office/drawing/2014/main" id="{FBCC3B22-B944-7345-8C70-E8B5BB4BE59D}"/>
              </a:ext>
            </a:extLst>
          </p:cNvPr>
          <p:cNvPicPr preferRelativeResize="0"/>
          <p:nvPr/>
        </p:nvPicPr>
        <p:blipFill rotWithShape="1">
          <a:blip r:embed="rId14">
            <a:alphaModFix/>
          </a:blip>
          <a:srcRect/>
          <a:stretch/>
        </p:blipFill>
        <p:spPr>
          <a:xfrm>
            <a:off x="111992" y="5224290"/>
            <a:ext cx="3216854" cy="523996"/>
          </a:xfrm>
          <a:prstGeom prst="rect">
            <a:avLst/>
          </a:prstGeom>
          <a:noFill/>
          <a:ln>
            <a:noFill/>
          </a:ln>
        </p:spPr>
      </p:pic>
      <p:sp>
        <p:nvSpPr>
          <p:cNvPr id="23" name="TextBox 22">
            <a:extLst>
              <a:ext uri="{FF2B5EF4-FFF2-40B4-BE49-F238E27FC236}">
                <a16:creationId xmlns:a16="http://schemas.microsoft.com/office/drawing/2014/main" id="{CDDCAB8E-2D6F-AF4F-AF31-F312FACEE060}"/>
              </a:ext>
            </a:extLst>
          </p:cNvPr>
          <p:cNvSpPr txBox="1"/>
          <p:nvPr/>
        </p:nvSpPr>
        <p:spPr>
          <a:xfrm>
            <a:off x="1027595" y="5865854"/>
            <a:ext cx="2550613" cy="646331"/>
          </a:xfrm>
          <a:prstGeom prst="rect">
            <a:avLst/>
          </a:prstGeom>
          <a:noFill/>
        </p:spPr>
        <p:txBody>
          <a:bodyPr wrap="square" rtlCol="0">
            <a:spAutoFit/>
          </a:bodyPr>
          <a:lstStyle/>
          <a:p>
            <a:r>
              <a:rPr lang="en-US" sz="3600" dirty="0"/>
              <a:t>NLDI</a:t>
            </a:r>
          </a:p>
        </p:txBody>
      </p:sp>
    </p:spTree>
    <p:extLst>
      <p:ext uri="{BB962C8B-B14F-4D97-AF65-F5344CB8AC3E}">
        <p14:creationId xmlns:p14="http://schemas.microsoft.com/office/powerpoint/2010/main" val="34223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11B5FB0F-A22F-9945-9157-4FDCA0B11275}"/>
              </a:ext>
            </a:extLst>
          </p:cNvPr>
          <p:cNvPicPr>
            <a:picLocks noChangeAspect="1"/>
          </p:cNvPicPr>
          <p:nvPr/>
        </p:nvPicPr>
        <p:blipFill>
          <a:blip r:embed="rId3"/>
          <a:stretch>
            <a:fillRect/>
          </a:stretch>
        </p:blipFill>
        <p:spPr>
          <a:xfrm>
            <a:off x="0" y="1647397"/>
            <a:ext cx="12192000" cy="4833121"/>
          </a:xfrm>
          <a:prstGeom prst="rect">
            <a:avLst/>
          </a:prstGeom>
        </p:spPr>
      </p:pic>
      <p:sp>
        <p:nvSpPr>
          <p:cNvPr id="5" name="Donut 4">
            <a:extLst>
              <a:ext uri="{FF2B5EF4-FFF2-40B4-BE49-F238E27FC236}">
                <a16:creationId xmlns:a16="http://schemas.microsoft.com/office/drawing/2014/main" id="{7B1D5136-5DC1-0E4A-8ED2-00E3BC67B62D}"/>
              </a:ext>
            </a:extLst>
          </p:cNvPr>
          <p:cNvSpPr/>
          <p:nvPr/>
        </p:nvSpPr>
        <p:spPr>
          <a:xfrm>
            <a:off x="10579049" y="441397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5901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B3AD70D9-0F16-A741-8580-A76FAB5F5F8D}"/>
              </a:ext>
            </a:extLst>
          </p:cNvPr>
          <p:cNvPicPr>
            <a:picLocks noChangeAspect="1"/>
          </p:cNvPicPr>
          <p:nvPr/>
        </p:nvPicPr>
        <p:blipFill>
          <a:blip r:embed="rId3"/>
          <a:stretch>
            <a:fillRect/>
          </a:stretch>
        </p:blipFill>
        <p:spPr>
          <a:xfrm>
            <a:off x="1208903" y="1703045"/>
            <a:ext cx="8686459" cy="5100070"/>
          </a:xfrm>
          <a:prstGeom prst="rect">
            <a:avLst/>
          </a:prstGeom>
        </p:spPr>
      </p:pic>
    </p:spTree>
    <p:extLst>
      <p:ext uri="{BB962C8B-B14F-4D97-AF65-F5344CB8AC3E}">
        <p14:creationId xmlns:p14="http://schemas.microsoft.com/office/powerpoint/2010/main" val="3885206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a:t>
            </a:r>
            <a:r>
              <a:rPr lang="en-US" dirty="0" err="1"/>
              <a:t>geoconnex.us</a:t>
            </a:r>
            <a:r>
              <a:rPr lang="en-US" dirty="0"/>
              <a:t> team to help you directly!</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EF3CB1C-1721-9A46-B4D6-234D7AEBC68A}"/>
              </a:ext>
            </a:extLst>
          </p:cNvPr>
          <p:cNvPicPr>
            <a:picLocks noChangeAspect="1"/>
          </p:cNvPicPr>
          <p:nvPr/>
        </p:nvPicPr>
        <p:blipFill>
          <a:blip r:embed="rId3"/>
          <a:stretch>
            <a:fillRect/>
          </a:stretch>
        </p:blipFill>
        <p:spPr>
          <a:xfrm>
            <a:off x="272878" y="2399873"/>
            <a:ext cx="12192000" cy="5448300"/>
          </a:xfrm>
          <a:prstGeom prst="rect">
            <a:avLst/>
          </a:prstGeom>
        </p:spPr>
      </p:pic>
      <p:sp>
        <p:nvSpPr>
          <p:cNvPr id="5" name="Donut 4">
            <a:extLst>
              <a:ext uri="{FF2B5EF4-FFF2-40B4-BE49-F238E27FC236}">
                <a16:creationId xmlns:a16="http://schemas.microsoft.com/office/drawing/2014/main" id="{D8020B9C-8EB9-6248-9514-40E7228FE7E1}"/>
              </a:ext>
            </a:extLst>
          </p:cNvPr>
          <p:cNvSpPr/>
          <p:nvPr/>
        </p:nvSpPr>
        <p:spPr>
          <a:xfrm>
            <a:off x="943583" y="306421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4021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5" name="Picture 4">
            <a:extLst>
              <a:ext uri="{FF2B5EF4-FFF2-40B4-BE49-F238E27FC236}">
                <a16:creationId xmlns:a16="http://schemas.microsoft.com/office/drawing/2014/main" id="{1CC78478-267E-064F-986E-4FE47EAF1620}"/>
              </a:ext>
            </a:extLst>
          </p:cNvPr>
          <p:cNvPicPr>
            <a:picLocks noChangeAspect="1"/>
          </p:cNvPicPr>
          <p:nvPr/>
        </p:nvPicPr>
        <p:blipFill>
          <a:blip r:embed="rId3"/>
          <a:stretch>
            <a:fillRect/>
          </a:stretch>
        </p:blipFill>
        <p:spPr>
          <a:xfrm>
            <a:off x="1208903" y="0"/>
            <a:ext cx="9265113" cy="6858000"/>
          </a:xfrm>
          <a:prstGeom prst="rect">
            <a:avLst/>
          </a:prstGeom>
        </p:spPr>
      </p:pic>
    </p:spTree>
    <p:extLst>
      <p:ext uri="{BB962C8B-B14F-4D97-AF65-F5344CB8AC3E}">
        <p14:creationId xmlns:p14="http://schemas.microsoft.com/office/powerpoint/2010/main" val="81615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7: Try your PIDs!</a:t>
            </a:r>
          </a:p>
          <a:p>
            <a:endParaRPr lang="en-US" dirty="0"/>
          </a:p>
          <a:p>
            <a:pPr marL="0" indent="0">
              <a:buNone/>
            </a:pPr>
            <a:r>
              <a:rPr lang="en-US" dirty="0"/>
              <a:t> </a:t>
            </a:r>
            <a:r>
              <a:rPr lang="en-US" dirty="0">
                <a:hlinkClick r:id="rId3"/>
              </a:rPr>
              <a:t>https://geoconnex.us/iow/demo/TX05845</a:t>
            </a:r>
            <a:r>
              <a:rPr lang="en-US" dirty="0"/>
              <a:t> </a:t>
            </a:r>
          </a:p>
          <a:p>
            <a:endParaRPr lang="en-US" dirty="0"/>
          </a:p>
        </p:txBody>
      </p:sp>
    </p:spTree>
    <p:extLst>
      <p:ext uri="{BB962C8B-B14F-4D97-AF65-F5344CB8AC3E}">
        <p14:creationId xmlns:p14="http://schemas.microsoft.com/office/powerpoint/2010/main" val="2141786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841-990D-BC44-97EC-722E8598C471}"/>
              </a:ext>
            </a:extLst>
          </p:cNvPr>
          <p:cNvSpPr>
            <a:spLocks noGrp="1"/>
          </p:cNvSpPr>
          <p:nvPr>
            <p:ph type="title"/>
          </p:nvPr>
        </p:nvSpPr>
        <p:spPr/>
        <p:txBody>
          <a:bodyPr/>
          <a:lstStyle/>
          <a:p>
            <a:r>
              <a:rPr lang="en-US"/>
              <a:t>Now let’s contribute data to the NLDI</a:t>
            </a:r>
          </a:p>
        </p:txBody>
      </p:sp>
      <p:sp>
        <p:nvSpPr>
          <p:cNvPr id="3" name="Content Placeholder 2">
            <a:extLst>
              <a:ext uri="{FF2B5EF4-FFF2-40B4-BE49-F238E27FC236}">
                <a16:creationId xmlns:a16="http://schemas.microsoft.com/office/drawing/2014/main" id="{85B5DAB0-D733-2B49-9D84-2667F77558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FF256A-BAB6-C945-8063-9CF8A2A1E878}"/>
              </a:ext>
            </a:extLst>
          </p:cNvPr>
          <p:cNvPicPr>
            <a:picLocks noChangeAspect="1"/>
          </p:cNvPicPr>
          <p:nvPr/>
        </p:nvPicPr>
        <p:blipFill>
          <a:blip r:embed="rId2"/>
          <a:stretch>
            <a:fillRect/>
          </a:stretch>
        </p:blipFill>
        <p:spPr>
          <a:xfrm>
            <a:off x="2369950" y="1301369"/>
            <a:ext cx="6410025" cy="5399849"/>
          </a:xfrm>
          <a:prstGeom prst="rect">
            <a:avLst/>
          </a:prstGeom>
        </p:spPr>
      </p:pic>
    </p:spTree>
    <p:extLst>
      <p:ext uri="{BB962C8B-B14F-4D97-AF65-F5344CB8AC3E}">
        <p14:creationId xmlns:p14="http://schemas.microsoft.com/office/powerpoint/2010/main" val="682586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The NLDI requires a </a:t>
            </a:r>
            <a:r>
              <a:rPr lang="en-US" dirty="0" err="1">
                <a:solidFill>
                  <a:schemeClr val="accent2">
                    <a:lumMod val="75000"/>
                  </a:schemeClr>
                </a:solidFill>
              </a:rPr>
              <a:t>geojson</a:t>
            </a:r>
            <a:r>
              <a:rPr lang="en-US" dirty="0">
                <a:solidFill>
                  <a:schemeClr val="accent2">
                    <a:lumMod val="75000"/>
                  </a:schemeClr>
                </a:solidFill>
              </a:rPr>
              <a:t> </a:t>
            </a:r>
            <a:r>
              <a:rPr lang="en-US" dirty="0"/>
              <a:t>file accessible from a URL (API or data repository) with at least columns that include the following concepts</a:t>
            </a:r>
          </a:p>
          <a:p>
            <a:pPr lvl="1"/>
            <a:r>
              <a:rPr lang="en-US" dirty="0">
                <a:solidFill>
                  <a:schemeClr val="accent2">
                    <a:lumMod val="75000"/>
                  </a:schemeClr>
                </a:solidFill>
              </a:rPr>
              <a:t>id: </a:t>
            </a:r>
            <a:r>
              <a:rPr lang="en-US" dirty="0"/>
              <a:t>a unique alphanumeric identifier for the feature within the file</a:t>
            </a:r>
          </a:p>
          <a:p>
            <a:pPr lvl="1"/>
            <a:r>
              <a:rPr lang="en-US" dirty="0" err="1">
                <a:solidFill>
                  <a:schemeClr val="accent2">
                    <a:lumMod val="75000"/>
                  </a:schemeClr>
                </a:solidFill>
              </a:rPr>
              <a:t>uri</a:t>
            </a:r>
            <a:r>
              <a:rPr lang="en-US" dirty="0">
                <a:solidFill>
                  <a:schemeClr val="accent2">
                    <a:lumMod val="75000"/>
                  </a:schemeClr>
                </a:solidFill>
              </a:rPr>
              <a:t>: </a:t>
            </a:r>
            <a:r>
              <a:rPr lang="en-US" dirty="0" err="1"/>
              <a:t>url</a:t>
            </a:r>
            <a:r>
              <a:rPr lang="en-US" dirty="0"/>
              <a:t> pointing to a particular feature web resource where more information can be found (this can be a geoconnex PID)</a:t>
            </a:r>
          </a:p>
          <a:p>
            <a:pPr lvl="1"/>
            <a:r>
              <a:rPr lang="en-US" dirty="0">
                <a:solidFill>
                  <a:schemeClr val="accent2">
                    <a:lumMod val="75000"/>
                  </a:schemeClr>
                </a:solidFill>
              </a:rPr>
              <a:t>name: </a:t>
            </a:r>
            <a:r>
              <a:rPr lang="en-US" dirty="0"/>
              <a:t>name for the feature</a:t>
            </a:r>
          </a:p>
          <a:p>
            <a:pPr lvl="1"/>
            <a:r>
              <a:rPr lang="en-US" dirty="0">
                <a:solidFill>
                  <a:schemeClr val="accent2">
                    <a:lumMod val="75000"/>
                  </a:schemeClr>
                </a:solidFill>
              </a:rPr>
              <a:t>Reach </a:t>
            </a:r>
            <a:r>
              <a:rPr lang="en-US" dirty="0"/>
              <a:t>(optional): the NHD </a:t>
            </a:r>
            <a:r>
              <a:rPr lang="en-US" dirty="0" err="1"/>
              <a:t>reachcode</a:t>
            </a:r>
            <a:r>
              <a:rPr lang="en-US" dirty="0"/>
              <a:t> from the feature’s hydrologic address (NHDPlusV2 for now, NHDHR coming)</a:t>
            </a:r>
          </a:p>
          <a:p>
            <a:pPr lvl="1"/>
            <a:r>
              <a:rPr lang="en-US" dirty="0">
                <a:solidFill>
                  <a:schemeClr val="accent2">
                    <a:lumMod val="75000"/>
                  </a:schemeClr>
                </a:solidFill>
              </a:rPr>
              <a:t>Measure </a:t>
            </a:r>
            <a:r>
              <a:rPr lang="en-US" dirty="0"/>
              <a:t>(optional): the measure along the </a:t>
            </a:r>
            <a:r>
              <a:rPr lang="en-US" dirty="0" err="1"/>
              <a:t>reachcode</a:t>
            </a:r>
            <a:r>
              <a:rPr lang="en-US" dirty="0"/>
              <a:t> from the hydrologic address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5191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normAutofit lnSpcReduction="10000"/>
          </a:bodyPr>
          <a:lstStyle/>
          <a:p>
            <a:r>
              <a:rPr lang="en-US" dirty="0"/>
              <a:t>Option 1: URL for </a:t>
            </a:r>
            <a:r>
              <a:rPr lang="en-US" dirty="0" err="1"/>
              <a:t>GeoJSON</a:t>
            </a:r>
            <a:r>
              <a:rPr lang="en-US" dirty="0"/>
              <a:t> output from a web service</a:t>
            </a:r>
          </a:p>
          <a:p>
            <a:pPr lvl="1"/>
            <a:r>
              <a:rPr lang="en-US" dirty="0">
                <a:solidFill>
                  <a:schemeClr val="accent2">
                    <a:lumMod val="75000"/>
                  </a:schemeClr>
                </a:solidFill>
              </a:rPr>
              <a:t>NOTE:  No pagination allowed (e.g., only &lt;2,000 features for ESRI </a:t>
            </a:r>
            <a:r>
              <a:rPr lang="en-US" dirty="0" err="1">
                <a:solidFill>
                  <a:schemeClr val="accent2">
                    <a:lumMod val="75000"/>
                  </a:schemeClr>
                </a:solidFill>
              </a:rPr>
              <a:t>FeatureServer</a:t>
            </a:r>
            <a:r>
              <a:rPr lang="en-US" dirty="0">
                <a:solidFill>
                  <a:schemeClr val="accent2">
                    <a:lumMod val="75000"/>
                  </a:schemeClr>
                </a:solidFill>
              </a:rPr>
              <a:t>)</a:t>
            </a:r>
          </a:p>
          <a:p>
            <a:pPr lvl="1"/>
            <a:r>
              <a:rPr lang="en-US" dirty="0">
                <a:solidFill>
                  <a:schemeClr val="accent2">
                    <a:lumMod val="75000"/>
                  </a:schemeClr>
                </a:solidFill>
              </a:rPr>
              <a:t>NOTE: Ensure output is in WGS84 CRS</a:t>
            </a:r>
          </a:p>
          <a:p>
            <a:pPr lvl="1"/>
            <a:r>
              <a:rPr lang="en-US" dirty="0">
                <a:solidFill>
                  <a:schemeClr val="accent2">
                    <a:lumMod val="75000"/>
                  </a:schemeClr>
                </a:solidFill>
              </a:rPr>
              <a:t>NOTE: Endpoint must be publicly available (no authentication)</a:t>
            </a:r>
          </a:p>
          <a:p>
            <a:pPr lvl="1"/>
            <a:r>
              <a:rPr lang="en-US" dirty="0"/>
              <a:t>Examples:</a:t>
            </a:r>
          </a:p>
          <a:p>
            <a:pPr lvl="2"/>
            <a:r>
              <a:rPr lang="en-US" dirty="0"/>
              <a:t>ESRI Feature Service: </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https://services5.arcgis.com/9b85MAhVnAUWydgW/ArcGIS/rest/services/gwtc_2022_demo_data_(Feature_Service)/FeatureServer/0</a:t>
            </a:r>
            <a:r>
              <a:rPr lang="en-US" dirty="0">
                <a:solidFill>
                  <a:srgbClr val="7030A0"/>
                </a:solidFill>
                <a:hlinkClick r:id="rId2">
                  <a:extLst>
                    <a:ext uri="{A12FA001-AC4F-418D-AE19-62706E023703}">
                      <ahyp:hlinkClr xmlns:ahyp="http://schemas.microsoft.com/office/drawing/2018/hyperlinkcolor" val="tx"/>
                    </a:ext>
                  </a:extLst>
                </a:hlinkClick>
              </a:rPr>
              <a:t>/query?where=1%3D1&amp;outFields=*&amp;outSR=4326&amp;f=pgeojson</a:t>
            </a:r>
            <a:r>
              <a:rPr lang="en-US" dirty="0">
                <a:solidFill>
                  <a:srgbClr val="7030A0"/>
                </a:solidFill>
              </a:rPr>
              <a:t> </a:t>
            </a:r>
          </a:p>
          <a:p>
            <a:pPr lvl="2"/>
            <a:r>
              <a:rPr lang="en-US" dirty="0" err="1"/>
              <a:t>Pygeoapi</a:t>
            </a:r>
            <a:r>
              <a:rPr lang="en-US" dirty="0"/>
              <a:t> (same as internet of water landing page generator): </a:t>
            </a:r>
          </a:p>
          <a:p>
            <a:pPr lvl="2"/>
            <a:r>
              <a:rPr lang="en-US" dirty="0">
                <a:hlinkClick r:id="rId3"/>
              </a:rPr>
              <a:t>https://geoconnex-demo-pages.internetofwater.dev/collections/demo-gpkg/items?f=json&amp;limit=10000</a:t>
            </a: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3978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838200" y="1825624"/>
            <a:ext cx="10515600" cy="5241219"/>
          </a:xfrm>
        </p:spPr>
        <p:txBody>
          <a:bodyPr>
            <a:normAutofit/>
          </a:bodyPr>
          <a:lstStyle/>
          <a:p>
            <a:r>
              <a:rPr lang="en-US" dirty="0"/>
              <a:t>Option 2 (&gt;2,000 features or so): Create a separate geojson file with the fields, and place at a publicly available location with a http(s) URL (</a:t>
            </a:r>
            <a:r>
              <a:rPr lang="en-US" dirty="0">
                <a:solidFill>
                  <a:schemeClr val="accent2"/>
                </a:solidFill>
              </a:rPr>
              <a:t>NO AUTHENTICATION</a:t>
            </a:r>
            <a:r>
              <a:rPr lang="en-US" dirty="0"/>
              <a:t>). Examples:</a:t>
            </a:r>
          </a:p>
          <a:p>
            <a:pPr lvl="1"/>
            <a:r>
              <a:rPr lang="en-US" dirty="0"/>
              <a:t>University </a:t>
            </a:r>
            <a:r>
              <a:rPr lang="en-US" dirty="0" err="1"/>
              <a:t>dataverse</a:t>
            </a:r>
            <a:endParaRPr lang="en-US" dirty="0"/>
          </a:p>
          <a:p>
            <a:pPr lvl="1"/>
            <a:r>
              <a:rPr lang="en-US" dirty="0"/>
              <a:t>Personal website</a:t>
            </a: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r>
              <a:rPr lang="en-US" dirty="0">
                <a:hlinkClick r:id="rId3"/>
              </a:rPr>
              <a:t>https://lincolninstitute.maps.arcgis.com/sharing/rest/content/items/89f9aa64d7ff47dd8bd2548385f3bc02/data</a:t>
            </a:r>
            <a:r>
              <a:rPr lang="en-US" dirty="0"/>
              <a:t> </a:t>
            </a:r>
          </a:p>
          <a:p>
            <a:pPr lvl="1"/>
            <a:endParaRPr lang="en-US" dirty="0"/>
          </a:p>
          <a:p>
            <a:pPr lvl="1"/>
            <a:endParaRPr lang="en-US" dirty="0"/>
          </a:p>
        </p:txBody>
      </p:sp>
      <p:pic>
        <p:nvPicPr>
          <p:cNvPr id="1026" name="Picture 2" descr="Find, Analyze and Share Water Data | CUAHSI HydroShare">
            <a:extLst>
              <a:ext uri="{FF2B5EF4-FFF2-40B4-BE49-F238E27FC236}">
                <a16:creationId xmlns:a16="http://schemas.microsoft.com/office/drawing/2014/main" id="{555CB43A-8301-524F-8B8B-B5B1EA511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367" y="4231576"/>
            <a:ext cx="3062302" cy="619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history, meaning, symbol, PNG">
            <a:extLst>
              <a:ext uri="{FF2B5EF4-FFF2-40B4-BE49-F238E27FC236}">
                <a16:creationId xmlns:a16="http://schemas.microsoft.com/office/drawing/2014/main" id="{ADC881FC-3BB2-8743-ACAB-BD87C403C0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588" y="4016776"/>
            <a:ext cx="1865643" cy="1049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Weekly News: Your Ideas in the ArcGIS Online Decem... - Esri Community">
            <a:extLst>
              <a:ext uri="{FF2B5EF4-FFF2-40B4-BE49-F238E27FC236}">
                <a16:creationId xmlns:a16="http://schemas.microsoft.com/office/drawing/2014/main" id="{36F9265A-870B-EE47-831C-424C6814D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231" y="3937430"/>
            <a:ext cx="1653822" cy="138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649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pPr lvl="1"/>
            <a:r>
              <a:rPr lang="en-US" dirty="0"/>
              <a:t>Submit an issue at this GitHub repository</a:t>
            </a:r>
          </a:p>
          <a:p>
            <a:pPr lvl="1"/>
            <a:r>
              <a:rPr lang="en-US" dirty="0">
                <a:hlinkClick r:id="rId3"/>
              </a:rPr>
              <a:t>https://github.com/internetofwater/nldi-services</a:t>
            </a:r>
            <a:endParaRPr lang="en-US" dirty="0"/>
          </a:p>
          <a:p>
            <a:pPr marL="457200" lvl="1" indent="0">
              <a:buNone/>
            </a:pPr>
            <a:endParaRPr lang="en-US" dirty="0"/>
          </a:p>
          <a:p>
            <a:pPr marL="457200" lvl="1" indent="0">
              <a:buNone/>
            </a:pPr>
            <a:r>
              <a:rPr lang="en-US" dirty="0"/>
              <a:t> </a:t>
            </a:r>
          </a:p>
          <a:p>
            <a:pPr lvl="1"/>
            <a:r>
              <a:rPr lang="en-US" dirty="0"/>
              <a:t>email </a:t>
            </a:r>
            <a:r>
              <a:rPr lang="en-US" dirty="0">
                <a:hlinkClick r:id="rId4"/>
              </a:rPr>
              <a:t>dblodgett@usgs.gov</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9303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B1FD-11F5-134B-85D3-E5DD61AD6D4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77E9987-A829-8F40-805E-A7D9E6B0FD21}"/>
              </a:ext>
            </a:extLst>
          </p:cNvPr>
          <p:cNvSpPr>
            <a:spLocks noGrp="1"/>
          </p:cNvSpPr>
          <p:nvPr>
            <p:ph idx="1"/>
          </p:nvPr>
        </p:nvSpPr>
        <p:spPr/>
        <p:txBody>
          <a:bodyPr/>
          <a:lstStyle/>
          <a:p>
            <a:r>
              <a:rPr lang="en-US" dirty="0"/>
              <a:t>What is geoconnex</a:t>
            </a:r>
          </a:p>
          <a:p>
            <a:r>
              <a:rPr lang="en-US" dirty="0"/>
              <a:t>What is the NLDI</a:t>
            </a:r>
          </a:p>
          <a:p>
            <a:endParaRPr lang="en-US" dirty="0"/>
          </a:p>
          <a:p>
            <a:r>
              <a:rPr lang="en-US" dirty="0"/>
              <a:t>How to contribute to geoconnex.us</a:t>
            </a:r>
          </a:p>
          <a:p>
            <a:r>
              <a:rPr lang="en-US" dirty="0"/>
              <a:t>How to contribute to the NLDI</a:t>
            </a:r>
          </a:p>
          <a:p>
            <a:r>
              <a:rPr lang="en-US" dirty="0"/>
              <a:t>NLDI Demo</a:t>
            </a:r>
          </a:p>
        </p:txBody>
      </p:sp>
    </p:spTree>
    <p:extLst>
      <p:ext uri="{BB962C8B-B14F-4D97-AF65-F5344CB8AC3E}">
        <p14:creationId xmlns:p14="http://schemas.microsoft.com/office/powerpoint/2010/main" val="284096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dirty="0"/>
              <a:t>NLDI – How to use</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630193" y="1850339"/>
            <a:ext cx="11844029" cy="4351338"/>
          </a:xfrm>
        </p:spPr>
        <p:txBody>
          <a:bodyPr/>
          <a:lstStyle/>
          <a:p>
            <a:pPr marL="0" indent="0">
              <a:buNone/>
            </a:pPr>
            <a:r>
              <a:rPr lang="en-US" dirty="0"/>
              <a:t>HTTP GET requests -&gt; </a:t>
            </a:r>
          </a:p>
          <a:p>
            <a:pPr marL="0" indent="0">
              <a:buNone/>
            </a:pPr>
            <a:r>
              <a:rPr lang="en-US" dirty="0"/>
              <a:t>                     Receive </a:t>
            </a:r>
            <a:r>
              <a:rPr lang="en-US" dirty="0" err="1"/>
              <a:t>GeoJSON</a:t>
            </a:r>
            <a:r>
              <a:rPr lang="en-US" dirty="0"/>
              <a:t> -&gt; </a:t>
            </a:r>
          </a:p>
          <a:p>
            <a:pPr marL="0" indent="0">
              <a:buNone/>
            </a:pPr>
            <a:r>
              <a:rPr lang="en-US" dirty="0"/>
              <a:t>                               Use in analysis, GIS software, custom web applications</a:t>
            </a:r>
          </a:p>
          <a:p>
            <a:endParaRPr lang="en-US" dirty="0"/>
          </a:p>
        </p:txBody>
      </p:sp>
      <p:pic>
        <p:nvPicPr>
          <p:cNvPr id="1026" name="Picture 2" descr="Image result for arcgis">
            <a:extLst>
              <a:ext uri="{FF2B5EF4-FFF2-40B4-BE49-F238E27FC236}">
                <a16:creationId xmlns:a16="http://schemas.microsoft.com/office/drawing/2014/main" id="{B15869FD-FDD2-B04F-8C39-590CCACD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3686946"/>
            <a:ext cx="1152268" cy="1152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qgis">
            <a:extLst>
              <a:ext uri="{FF2B5EF4-FFF2-40B4-BE49-F238E27FC236}">
                <a16:creationId xmlns:a16="http://schemas.microsoft.com/office/drawing/2014/main" id="{799E0B62-4F83-8C4B-B269-6CD5FB498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337" y="3900109"/>
            <a:ext cx="2460814" cy="725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heginit/HyRiver: A Python software stack for retrieving  hydroclimate data from web services.">
            <a:extLst>
              <a:ext uri="{FF2B5EF4-FFF2-40B4-BE49-F238E27FC236}">
                <a16:creationId xmlns:a16="http://schemas.microsoft.com/office/drawing/2014/main" id="{2616B8DD-0BB2-8744-8180-560FE29C5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88" y="5418632"/>
            <a:ext cx="2382212" cy="773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DPlus Tools • nhdplusTools">
            <a:extLst>
              <a:ext uri="{FF2B5EF4-FFF2-40B4-BE49-F238E27FC236}">
                <a16:creationId xmlns:a16="http://schemas.microsoft.com/office/drawing/2014/main" id="{A56CCE37-B8CD-3745-8E9C-220A41042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524" y="5178438"/>
            <a:ext cx="1236169" cy="1431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37A00A9F-018E-BE48-9E29-C0FCCEB68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240" y="3749348"/>
            <a:ext cx="1759293" cy="1366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838AC053-0042-F747-A139-4E283419C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4" y="3620919"/>
            <a:ext cx="160878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22593C-A22C-CA47-BA0F-7A85500E1986}"/>
              </a:ext>
            </a:extLst>
          </p:cNvPr>
          <p:cNvPicPr>
            <a:picLocks noChangeAspect="1"/>
          </p:cNvPicPr>
          <p:nvPr/>
        </p:nvPicPr>
        <p:blipFill>
          <a:blip r:embed="rId9"/>
          <a:stretch>
            <a:fillRect/>
          </a:stretch>
        </p:blipFill>
        <p:spPr>
          <a:xfrm>
            <a:off x="5314697" y="5166356"/>
            <a:ext cx="1409827" cy="1534224"/>
          </a:xfrm>
          <a:prstGeom prst="rect">
            <a:avLst/>
          </a:prstGeom>
        </p:spPr>
      </p:pic>
      <p:sp>
        <p:nvSpPr>
          <p:cNvPr id="12" name="TextBox 11">
            <a:extLst>
              <a:ext uri="{FF2B5EF4-FFF2-40B4-BE49-F238E27FC236}">
                <a16:creationId xmlns:a16="http://schemas.microsoft.com/office/drawing/2014/main" id="{1FA62507-E067-A443-918F-95EE57E1066F}"/>
              </a:ext>
            </a:extLst>
          </p:cNvPr>
          <p:cNvSpPr txBox="1"/>
          <p:nvPr/>
        </p:nvSpPr>
        <p:spPr>
          <a:xfrm>
            <a:off x="5441245" y="705105"/>
            <a:ext cx="6096000" cy="646331"/>
          </a:xfrm>
          <a:prstGeom prst="rect">
            <a:avLst/>
          </a:prstGeom>
          <a:noFill/>
        </p:spPr>
        <p:txBody>
          <a:bodyPr wrap="square">
            <a:spAutoFit/>
          </a:bodyPr>
          <a:lstStyle/>
          <a:p>
            <a:pPr marL="0" indent="0">
              <a:buNone/>
            </a:pPr>
            <a:r>
              <a:rPr lang="en-US" dirty="0"/>
              <a:t>Swagger docs: </a:t>
            </a:r>
          </a:p>
          <a:p>
            <a:pPr marL="0" indent="0">
              <a:buNone/>
            </a:pPr>
            <a:r>
              <a:rPr lang="en-US" dirty="0">
                <a:hlinkClick r:id="rId10"/>
              </a:rPr>
              <a:t>https://labs.waterdata.usgs.gov/api/nldi/swagger-ui/index.html</a:t>
            </a:r>
            <a:r>
              <a:rPr lang="en-US" dirty="0"/>
              <a:t> </a:t>
            </a:r>
          </a:p>
        </p:txBody>
      </p:sp>
    </p:spTree>
    <p:extLst>
      <p:ext uri="{BB962C8B-B14F-4D97-AF65-F5344CB8AC3E}">
        <p14:creationId xmlns:p14="http://schemas.microsoft.com/office/powerpoint/2010/main" val="1209680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F1AD72-9A35-45E8-13D9-508B34D67EA5}"/>
              </a:ext>
            </a:extLst>
          </p:cNvPr>
          <p:cNvSpPr txBox="1"/>
          <p:nvPr/>
        </p:nvSpPr>
        <p:spPr>
          <a:xfrm>
            <a:off x="958536" y="1803519"/>
            <a:ext cx="100181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dirty="0">
              <a:latin typeface="Calibri Light"/>
              <a:ea typeface="+mj-ea"/>
              <a:cs typeface="+mj-cs"/>
            </a:endParaRPr>
          </a:p>
          <a:p>
            <a:r>
              <a:rPr lang="en-US" sz="3600" dirty="0">
                <a:latin typeface="Calibri Light"/>
                <a:ea typeface="+mj-ea"/>
                <a:cs typeface="+mj-cs"/>
                <a:hlinkClick r:id="rId3"/>
              </a:rPr>
              <a:t>https://geoconnex.us/iow/nldi/demo</a:t>
            </a:r>
            <a:r>
              <a:rPr lang="en-US" sz="3600" dirty="0">
                <a:latin typeface="Calibri Light"/>
                <a:ea typeface="+mj-ea"/>
                <a:cs typeface="+mj-cs"/>
              </a:rPr>
              <a:t> </a:t>
            </a:r>
            <a:endParaRPr lang="en-US" sz="1400" dirty="0"/>
          </a:p>
        </p:txBody>
      </p:sp>
      <p:sp>
        <p:nvSpPr>
          <p:cNvPr id="3" name="Title 1">
            <a:extLst>
              <a:ext uri="{FF2B5EF4-FFF2-40B4-BE49-F238E27FC236}">
                <a16:creationId xmlns:a16="http://schemas.microsoft.com/office/drawing/2014/main" id="{E3DC264B-3B62-7F4B-ACC1-84C82185F295}"/>
              </a:ext>
            </a:extLst>
          </p:cNvPr>
          <p:cNvSpPr>
            <a:spLocks noGrp="1"/>
          </p:cNvSpPr>
          <p:nvPr>
            <p:ph type="title"/>
          </p:nvPr>
        </p:nvSpPr>
        <p:spPr>
          <a:xfrm>
            <a:off x="838200" y="365125"/>
            <a:ext cx="10515600" cy="1325563"/>
          </a:xfrm>
        </p:spPr>
        <p:txBody>
          <a:bodyPr/>
          <a:lstStyle/>
          <a:p>
            <a:r>
              <a:rPr lang="en-US" dirty="0"/>
              <a:t>NLDI – How to use (Demo)</a:t>
            </a:r>
          </a:p>
        </p:txBody>
      </p:sp>
    </p:spTree>
    <p:extLst>
      <p:ext uri="{BB962C8B-B14F-4D97-AF65-F5344CB8AC3E}">
        <p14:creationId xmlns:p14="http://schemas.microsoft.com/office/powerpoint/2010/main" val="3229498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9401-5410-3846-B0AC-B193949FEB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8F02A0-2E03-E74C-8CBB-5A9DF357E3A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BEFB985-AEA6-7945-B660-AD30F1D93583}"/>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786058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9D12-551B-8548-A248-E7F538CBCF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52FA29-8F18-FB4F-B506-D79A34A4515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088C1DE-1E40-A941-B2F7-D692814463FA}"/>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1678046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227B-CFC7-1941-A714-1789F39067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2C68A4-681F-E542-924B-C42BEE7EE87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604AD7-53DC-0240-97A1-E04EB86DD6A0}"/>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2191541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AA17-29D7-F04C-A3A3-9122A6A427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9CDC51-307E-434F-A852-9202221567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3324E2-8E2F-CA4B-AC33-926868F89056}"/>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54971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E6D-DA97-E746-95C0-7795981669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CE0286-F3BE-3F47-9ACE-1785F1CC805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F8674E-8E56-8A43-9A79-9FEC1976AE9E}"/>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762576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AE1C-3730-0D48-A674-96C6CBBB02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69880C-910B-AB4B-B652-8BA7F96420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44BECA-F24A-B149-A2D5-13F890EDDEF2}"/>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376851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1B71-5D45-634C-A3D8-23425057D1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F11364-CAFC-DB43-A62A-61C3BB41D22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C28F931-6C44-5B46-9675-0A40437AB6CC}"/>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590351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BAD3-8C21-F24A-9711-B8A69B88A9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DD49ED-1FA6-9940-B0EA-7646A845795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3ED2814-D34C-634E-ABAF-36E3C8A6B6FF}"/>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89234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61E-4A84-3B4F-A6C0-E88C5159155E}"/>
              </a:ext>
            </a:extLst>
          </p:cNvPr>
          <p:cNvSpPr>
            <a:spLocks noGrp="1"/>
          </p:cNvSpPr>
          <p:nvPr>
            <p:ph type="title"/>
          </p:nvPr>
        </p:nvSpPr>
        <p:spPr/>
        <p:txBody>
          <a:bodyPr/>
          <a:lstStyle/>
          <a:p>
            <a:r>
              <a:rPr lang="en-US" dirty="0"/>
              <a:t>geoconnex.us Community</a:t>
            </a:r>
          </a:p>
        </p:txBody>
      </p:sp>
      <p:sp>
        <p:nvSpPr>
          <p:cNvPr id="3" name="Content Placeholder 2">
            <a:extLst>
              <a:ext uri="{FF2B5EF4-FFF2-40B4-BE49-F238E27FC236}">
                <a16:creationId xmlns:a16="http://schemas.microsoft.com/office/drawing/2014/main" id="{1BDDD486-0F51-5645-9B07-89B4913FFD50}"/>
              </a:ext>
            </a:extLst>
          </p:cNvPr>
          <p:cNvSpPr>
            <a:spLocks noGrp="1"/>
          </p:cNvSpPr>
          <p:nvPr>
            <p:ph idx="1"/>
          </p:nvPr>
        </p:nvSpPr>
        <p:spPr/>
        <p:txBody>
          <a:bodyPr/>
          <a:lstStyle/>
          <a:p>
            <a:r>
              <a:rPr lang="en-US" dirty="0"/>
              <a:t>Funded By:</a:t>
            </a:r>
          </a:p>
          <a:p>
            <a:endParaRPr lang="en-US" dirty="0"/>
          </a:p>
          <a:p>
            <a:r>
              <a:rPr lang="en-US" dirty="0"/>
              <a:t>Developed by: </a:t>
            </a:r>
          </a:p>
          <a:p>
            <a:endParaRPr lang="en-US" dirty="0"/>
          </a:p>
          <a:p>
            <a:r>
              <a:rPr lang="en-US" dirty="0"/>
              <a:t>Operated by:</a:t>
            </a:r>
          </a:p>
          <a:p>
            <a:endParaRPr lang="en-US" dirty="0"/>
          </a:p>
          <a:p>
            <a:r>
              <a:rPr lang="en-US" dirty="0"/>
              <a:t>Data contributed </a:t>
            </a:r>
          </a:p>
          <a:p>
            <a:pPr marL="0" indent="0">
              <a:buNone/>
            </a:pPr>
            <a:r>
              <a:rPr lang="en-US" dirty="0"/>
              <a:t>(so far) by:</a:t>
            </a:r>
          </a:p>
        </p:txBody>
      </p:sp>
      <p:pic>
        <p:nvPicPr>
          <p:cNvPr id="5" name="Picture 4" descr="Graphical user interface&#10;&#10;Description automatically generated with medium confidence">
            <a:extLst>
              <a:ext uri="{FF2B5EF4-FFF2-40B4-BE49-F238E27FC236}">
                <a16:creationId xmlns:a16="http://schemas.microsoft.com/office/drawing/2014/main" id="{279B3EE8-524A-4E4E-A577-2663CD88A9A1}"/>
              </a:ext>
            </a:extLst>
          </p:cNvPr>
          <p:cNvPicPr>
            <a:picLocks noChangeAspect="1"/>
          </p:cNvPicPr>
          <p:nvPr/>
        </p:nvPicPr>
        <p:blipFill>
          <a:blip r:embed="rId3"/>
          <a:stretch>
            <a:fillRect/>
          </a:stretch>
        </p:blipFill>
        <p:spPr>
          <a:xfrm>
            <a:off x="3365321" y="2723810"/>
            <a:ext cx="2157164" cy="8095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FAC82CB-FCF8-404C-8966-BC828E60FB63}"/>
              </a:ext>
            </a:extLst>
          </p:cNvPr>
          <p:cNvPicPr>
            <a:picLocks noChangeAspect="1"/>
          </p:cNvPicPr>
          <p:nvPr/>
        </p:nvPicPr>
        <p:blipFill>
          <a:blip r:embed="rId4"/>
          <a:stretch>
            <a:fillRect/>
          </a:stretch>
        </p:blipFill>
        <p:spPr>
          <a:xfrm>
            <a:off x="2965620" y="1604941"/>
            <a:ext cx="1927656" cy="886622"/>
          </a:xfrm>
          <a:prstGeom prst="rect">
            <a:avLst/>
          </a:prstGeom>
        </p:spPr>
      </p:pic>
      <p:pic>
        <p:nvPicPr>
          <p:cNvPr id="9" name="Picture 8" descr="Text&#10;&#10;Description automatically generated">
            <a:extLst>
              <a:ext uri="{FF2B5EF4-FFF2-40B4-BE49-F238E27FC236}">
                <a16:creationId xmlns:a16="http://schemas.microsoft.com/office/drawing/2014/main" id="{8467E653-4ABA-E34C-9B59-881D5E700E8C}"/>
              </a:ext>
            </a:extLst>
          </p:cNvPr>
          <p:cNvPicPr>
            <a:picLocks noChangeAspect="1"/>
          </p:cNvPicPr>
          <p:nvPr/>
        </p:nvPicPr>
        <p:blipFill>
          <a:blip r:embed="rId5"/>
          <a:stretch>
            <a:fillRect/>
          </a:stretch>
        </p:blipFill>
        <p:spPr>
          <a:xfrm>
            <a:off x="5002761" y="1690688"/>
            <a:ext cx="990023" cy="380169"/>
          </a:xfrm>
          <a:prstGeom prst="rect">
            <a:avLst/>
          </a:prstGeom>
        </p:spPr>
      </p:pic>
      <p:pic>
        <p:nvPicPr>
          <p:cNvPr id="1026" name="Picture 2" descr="USGS logo">
            <a:extLst>
              <a:ext uri="{FF2B5EF4-FFF2-40B4-BE49-F238E27FC236}">
                <a16:creationId xmlns:a16="http://schemas.microsoft.com/office/drawing/2014/main" id="{4B972DA9-1F70-A846-850A-EA289A564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761" y="2113019"/>
            <a:ext cx="950423" cy="380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GS logo">
            <a:extLst>
              <a:ext uri="{FF2B5EF4-FFF2-40B4-BE49-F238E27FC236}">
                <a16:creationId xmlns:a16="http://schemas.microsoft.com/office/drawing/2014/main" id="{C8FC9229-D76E-5C43-9AD1-E5EE9501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522" y="2747867"/>
            <a:ext cx="2028592" cy="8114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raphical user interface&#10;&#10;Description automatically generated with medium confidence">
            <a:extLst>
              <a:ext uri="{FF2B5EF4-FFF2-40B4-BE49-F238E27FC236}">
                <a16:creationId xmlns:a16="http://schemas.microsoft.com/office/drawing/2014/main" id="{D6AFF429-C3D5-114A-82A2-A3C3ACE7C124}"/>
              </a:ext>
            </a:extLst>
          </p:cNvPr>
          <p:cNvPicPr>
            <a:picLocks noChangeAspect="1"/>
          </p:cNvPicPr>
          <p:nvPr/>
        </p:nvPicPr>
        <p:blipFill>
          <a:blip r:embed="rId3"/>
          <a:stretch>
            <a:fillRect/>
          </a:stretch>
        </p:blipFill>
        <p:spPr>
          <a:xfrm>
            <a:off x="3221159" y="3817126"/>
            <a:ext cx="2157164" cy="809577"/>
          </a:xfrm>
          <a:prstGeom prst="rect">
            <a:avLst/>
          </a:prstGeom>
        </p:spPr>
      </p:pic>
      <p:pic>
        <p:nvPicPr>
          <p:cNvPr id="13" name="Picture 2" descr="USGS logo">
            <a:extLst>
              <a:ext uri="{FF2B5EF4-FFF2-40B4-BE49-F238E27FC236}">
                <a16:creationId xmlns:a16="http://schemas.microsoft.com/office/drawing/2014/main" id="{EF15B91C-3DAF-0A44-8A36-455A2207A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124" y="5002150"/>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84B0D2-7AC1-E74A-A716-99765953B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928" y="4974423"/>
            <a:ext cx="1448605" cy="5070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F2536-FE11-724F-B102-8E7CE74E4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124" y="5583735"/>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ing the EPA Seal and Logo | US EPA">
            <a:extLst>
              <a:ext uri="{FF2B5EF4-FFF2-40B4-BE49-F238E27FC236}">
                <a16:creationId xmlns:a16="http://schemas.microsoft.com/office/drawing/2014/main" id="{B5BDF589-0E7C-6D40-872D-D488BC8173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379" y="5570650"/>
            <a:ext cx="1217154" cy="8114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ern State Water Resource Agency Use of Cloud Computing Technology &amp;  Platforms | Western States Water Council">
            <a:extLst>
              <a:ext uri="{FF2B5EF4-FFF2-40B4-BE49-F238E27FC236}">
                <a16:creationId xmlns:a16="http://schemas.microsoft.com/office/drawing/2014/main" id="{001D69D7-8E1E-ED40-81CD-1E00F72421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5287" y="5014537"/>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uidance for Engaging Communities During Development of Early Action Plans">
            <a:extLst>
              <a:ext uri="{FF2B5EF4-FFF2-40B4-BE49-F238E27FC236}">
                <a16:creationId xmlns:a16="http://schemas.microsoft.com/office/drawing/2014/main" id="{D6F91FF5-8A9F-1244-878F-0AD4AC09AC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8588" y="6151513"/>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w Mexico Water Data - New Mexico Water Data">
            <a:extLst>
              <a:ext uri="{FF2B5EF4-FFF2-40B4-BE49-F238E27FC236}">
                <a16:creationId xmlns:a16="http://schemas.microsoft.com/office/drawing/2014/main" id="{816305B2-0173-B848-9994-3B3B07E22C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8278" y="5945941"/>
            <a:ext cx="2169604" cy="86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21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E55C-B25D-9D4A-81FD-E9DAA8D64A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9B99B3-88BE-514A-BAA1-D89DCEC7BA6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B40D0D-E1CA-8948-9316-9EF8B063A566}"/>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1766146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0517-C2D8-4447-A9F6-80F329114E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AB0F66-8FF5-9A4D-BA53-AED98625D1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5AF7144-45F5-5B40-AC27-18825F483493}"/>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2412025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319A0-EE0E-E547-8BA8-0EBC87CD46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A97431-E54B-8E4C-AA39-19913EE35D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FBCBDBD-532C-AC41-AD57-7E938E9DD239}"/>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124585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46F0-1E73-DF4E-A210-E86D3B0146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F33ABA-E8BA-9F48-BECA-D8B57ED63A3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F366BA-9765-1844-B977-3F8B440079E2}"/>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4248898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90" name="Google Shape;790;gd5edfd6000_0_232"/>
          <p:cNvSpPr/>
          <p:nvPr/>
        </p:nvSpPr>
        <p:spPr>
          <a:xfrm>
            <a:off x="0" y="-127300"/>
            <a:ext cx="12192000" cy="5479751"/>
          </a:xfrm>
          <a:prstGeom prst="rect">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C561E369-7B03-4DF1-9567-FC83BAA491F1}"/>
              </a:ext>
            </a:extLst>
          </p:cNvPr>
          <p:cNvPicPr>
            <a:picLocks noChangeAspect="1"/>
          </p:cNvPicPr>
          <p:nvPr/>
        </p:nvPicPr>
        <p:blipFill>
          <a:blip r:embed="rId3"/>
          <a:stretch>
            <a:fillRect/>
          </a:stretch>
        </p:blipFill>
        <p:spPr>
          <a:xfrm>
            <a:off x="156027" y="706303"/>
            <a:ext cx="5626329" cy="3243527"/>
          </a:xfrm>
          <a:prstGeom prst="rect">
            <a:avLst/>
          </a:prstGeom>
        </p:spPr>
      </p:pic>
      <p:sp>
        <p:nvSpPr>
          <p:cNvPr id="779" name="Google Shape;779;gd5edfd6000_0_232"/>
          <p:cNvSpPr/>
          <p:nvPr/>
        </p:nvSpPr>
        <p:spPr>
          <a:xfrm>
            <a:off x="7717443" y="2060895"/>
            <a:ext cx="2759100" cy="2870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2" name="Google Shape;782;gd5edfd6000_0_232"/>
          <p:cNvSpPr/>
          <p:nvPr/>
        </p:nvSpPr>
        <p:spPr>
          <a:xfrm>
            <a:off x="6510408"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3" name="Google Shape;783;gd5edfd6000_0_232"/>
          <p:cNvSpPr txBox="1"/>
          <p:nvPr/>
        </p:nvSpPr>
        <p:spPr>
          <a:xfrm>
            <a:off x="6912561" y="2041657"/>
            <a:ext cx="11754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HubKit</a:t>
            </a:r>
            <a:endParaRPr kumimoji="0" sz="2800" b="0" i="0" u="none" strike="noStrike" kern="1200" cap="none" spc="0" normalizeH="0" baseline="0" noProof="0">
              <a:ln>
                <a:noFill/>
              </a:ln>
              <a:solidFill>
                <a:srgbClr val="0A3160"/>
              </a:solidFill>
              <a:effectLst/>
              <a:uLnTx/>
              <a:uFillTx/>
              <a:latin typeface="Avenir"/>
              <a:ea typeface="Avenir"/>
              <a:cs typeface="Avenir"/>
              <a:sym typeface="Avenir"/>
            </a:endParaRPr>
          </a:p>
        </p:txBody>
      </p:sp>
      <p:sp>
        <p:nvSpPr>
          <p:cNvPr id="784" name="Google Shape;784;gd5edfd6000_0_232"/>
          <p:cNvSpPr/>
          <p:nvPr/>
        </p:nvSpPr>
        <p:spPr>
          <a:xfrm>
            <a:off x="8904445"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5" name="Google Shape;785;gd5edfd6000_0_232"/>
          <p:cNvSpPr txBox="1"/>
          <p:nvPr/>
        </p:nvSpPr>
        <p:spPr>
          <a:xfrm>
            <a:off x="9077561" y="2041657"/>
            <a:ext cx="16578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Extraction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6" name="Google Shape;786;gd5edfd6000_0_232"/>
          <p:cNvSpPr txBox="1"/>
          <p:nvPr/>
        </p:nvSpPr>
        <p:spPr>
          <a:xfrm>
            <a:off x="6522375" y="2737255"/>
            <a:ext cx="1979700" cy="2708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Avenir"/>
                <a:ea typeface="Avenir"/>
                <a:cs typeface="Avenir"/>
                <a:sym typeface="Avenir"/>
              </a:rPr>
              <a:t>A free, open-source software suite that lets data providers automate the process of ingesting data, standardizing data, serving through an API, and serving relevant metadata</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Google Shape;788;gd5edfd6000_0_232"/>
          <p:cNvSpPr txBox="1"/>
          <p:nvPr/>
        </p:nvSpPr>
        <p:spPr>
          <a:xfrm>
            <a:off x="8904445" y="2679000"/>
            <a:ext cx="1979700" cy="2585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venir"/>
                <a:ea typeface="Avenir"/>
                <a:cs typeface="Avenir"/>
                <a:sym typeface="Avenir"/>
              </a:rPr>
              <a:t>Guidance and basic data extraction tools that make it easier for users to access data from already existing hubs, such as Water Quality Portal</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Google Shape;791;gd5edfd6000_0_232"/>
          <p:cNvSpPr/>
          <p:nvPr/>
        </p:nvSpPr>
        <p:spPr>
          <a:xfrm>
            <a:off x="5951650" y="-122150"/>
            <a:ext cx="6062700" cy="5074500"/>
          </a:xfrm>
          <a:prstGeom prst="rect">
            <a:avLst/>
          </a:prstGeom>
          <a:solidFill>
            <a:srgbClr val="E7E6E6"/>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92" name="Google Shape;792;gd5edfd6000_0_232"/>
          <p:cNvPicPr preferRelativeResize="0"/>
          <p:nvPr/>
        </p:nvPicPr>
        <p:blipFill>
          <a:blip r:embed="rId4">
            <a:alphaModFix/>
          </a:blip>
          <a:stretch>
            <a:fillRect/>
          </a:stretch>
        </p:blipFill>
        <p:spPr>
          <a:xfrm>
            <a:off x="5973850" y="-127299"/>
            <a:ext cx="6051748" cy="985775"/>
          </a:xfrm>
          <a:prstGeom prst="rect">
            <a:avLst/>
          </a:prstGeom>
          <a:noFill/>
          <a:ln>
            <a:noFill/>
          </a:ln>
        </p:spPr>
      </p:pic>
      <p:pic>
        <p:nvPicPr>
          <p:cNvPr id="793" name="Google Shape;793;gd5edfd6000_0_232"/>
          <p:cNvPicPr preferRelativeResize="0"/>
          <p:nvPr/>
        </p:nvPicPr>
        <p:blipFill rotWithShape="1">
          <a:blip r:embed="rId5">
            <a:alphaModFix/>
          </a:blip>
          <a:srcRect l="17992" t="21705" r="69621" b="52884"/>
          <a:stretch/>
        </p:blipFill>
        <p:spPr>
          <a:xfrm>
            <a:off x="9404975" y="954487"/>
            <a:ext cx="1383373" cy="1596375"/>
          </a:xfrm>
          <a:prstGeom prst="rect">
            <a:avLst/>
          </a:prstGeom>
          <a:noFill/>
          <a:ln>
            <a:noFill/>
          </a:ln>
        </p:spPr>
      </p:pic>
      <p:pic>
        <p:nvPicPr>
          <p:cNvPr id="806" name="Google Shape;806;gd5edfd6000_0_232"/>
          <p:cNvPicPr preferRelativeResize="0"/>
          <p:nvPr/>
        </p:nvPicPr>
        <p:blipFill rotWithShape="1">
          <a:blip r:embed="rId5">
            <a:alphaModFix/>
          </a:blip>
          <a:srcRect l="18573" t="56712" r="70080" b="23855"/>
          <a:stretch/>
        </p:blipFill>
        <p:spPr>
          <a:xfrm>
            <a:off x="7211400" y="954497"/>
            <a:ext cx="1383352" cy="1332599"/>
          </a:xfrm>
          <a:prstGeom prst="rect">
            <a:avLst/>
          </a:prstGeom>
          <a:noFill/>
          <a:ln>
            <a:noFill/>
          </a:ln>
        </p:spPr>
      </p:pic>
      <p:pic>
        <p:nvPicPr>
          <p:cNvPr id="807" name="Google Shape;807;gd5edfd6000_0_232"/>
          <p:cNvPicPr preferRelativeResize="0"/>
          <p:nvPr/>
        </p:nvPicPr>
        <p:blipFill rotWithShape="1">
          <a:blip r:embed="rId5">
            <a:alphaModFix/>
          </a:blip>
          <a:srcRect l="18573" t="56712" r="70080" b="23855"/>
          <a:stretch/>
        </p:blipFill>
        <p:spPr>
          <a:xfrm>
            <a:off x="8252788" y="3169147"/>
            <a:ext cx="1383352" cy="1332599"/>
          </a:xfrm>
          <a:prstGeom prst="rect">
            <a:avLst/>
          </a:prstGeom>
          <a:noFill/>
          <a:ln>
            <a:noFill/>
          </a:ln>
        </p:spPr>
      </p:pic>
      <p:pic>
        <p:nvPicPr>
          <p:cNvPr id="808" name="Google Shape;808;gd5edfd6000_0_232"/>
          <p:cNvPicPr preferRelativeResize="0"/>
          <p:nvPr/>
        </p:nvPicPr>
        <p:blipFill rotWithShape="1">
          <a:blip r:embed="rId5">
            <a:alphaModFix/>
          </a:blip>
          <a:srcRect l="18573" t="56712" r="70080" b="23855"/>
          <a:stretch/>
        </p:blipFill>
        <p:spPr>
          <a:xfrm>
            <a:off x="6406400" y="3169147"/>
            <a:ext cx="1383352" cy="1332599"/>
          </a:xfrm>
          <a:prstGeom prst="rect">
            <a:avLst/>
          </a:prstGeom>
          <a:noFill/>
          <a:ln>
            <a:noFill/>
          </a:ln>
        </p:spPr>
      </p:pic>
      <p:cxnSp>
        <p:nvCxnSpPr>
          <p:cNvPr id="809" name="Google Shape;809;gd5edfd6000_0_232"/>
          <p:cNvCxnSpPr/>
          <p:nvPr/>
        </p:nvCxnSpPr>
        <p:spPr>
          <a:xfrm flipH="1">
            <a:off x="8594675" y="1752675"/>
            <a:ext cx="810300" cy="73500"/>
          </a:xfrm>
          <a:prstGeom prst="straightConnector1">
            <a:avLst/>
          </a:prstGeom>
          <a:noFill/>
          <a:ln w="28575" cap="flat" cmpd="sng">
            <a:solidFill>
              <a:schemeClr val="dk2"/>
            </a:solidFill>
            <a:prstDash val="solid"/>
            <a:round/>
            <a:headEnd type="none" w="med" len="med"/>
            <a:tailEnd type="triangle" w="med" len="med"/>
          </a:ln>
        </p:spPr>
      </p:cxnSp>
      <p:cxnSp>
        <p:nvCxnSpPr>
          <p:cNvPr id="810" name="Google Shape;810;gd5edfd6000_0_232"/>
          <p:cNvCxnSpPr>
            <a:endCxn id="808" idx="0"/>
          </p:cNvCxnSpPr>
          <p:nvPr/>
        </p:nvCxnSpPr>
        <p:spPr>
          <a:xfrm flipH="1">
            <a:off x="7098076" y="2215447"/>
            <a:ext cx="770100" cy="953700"/>
          </a:xfrm>
          <a:prstGeom prst="straightConnector1">
            <a:avLst/>
          </a:prstGeom>
          <a:noFill/>
          <a:ln w="28575" cap="flat" cmpd="sng">
            <a:solidFill>
              <a:srgbClr val="4A86E8"/>
            </a:solidFill>
            <a:prstDash val="solid"/>
            <a:round/>
            <a:headEnd type="triangle" w="med" len="med"/>
            <a:tailEnd type="triangle" w="med" len="med"/>
          </a:ln>
        </p:spPr>
      </p:cxnSp>
      <p:cxnSp>
        <p:nvCxnSpPr>
          <p:cNvPr id="811" name="Google Shape;811;gd5edfd6000_0_232"/>
          <p:cNvCxnSpPr>
            <a:endCxn id="807" idx="0"/>
          </p:cNvCxnSpPr>
          <p:nvPr/>
        </p:nvCxnSpPr>
        <p:spPr>
          <a:xfrm>
            <a:off x="8020464" y="2367847"/>
            <a:ext cx="924000" cy="801300"/>
          </a:xfrm>
          <a:prstGeom prst="straightConnector1">
            <a:avLst/>
          </a:prstGeom>
          <a:noFill/>
          <a:ln w="28575" cap="flat" cmpd="sng">
            <a:solidFill>
              <a:srgbClr val="4A86E8"/>
            </a:solidFill>
            <a:prstDash val="solid"/>
            <a:round/>
            <a:headEnd type="triangle" w="med" len="med"/>
            <a:tailEnd type="triangle" w="med" len="med"/>
          </a:ln>
        </p:spPr>
      </p:cxnSp>
      <p:cxnSp>
        <p:nvCxnSpPr>
          <p:cNvPr id="812" name="Google Shape;812;gd5edfd6000_0_232"/>
          <p:cNvCxnSpPr/>
          <p:nvPr/>
        </p:nvCxnSpPr>
        <p:spPr>
          <a:xfrm>
            <a:off x="7637352" y="3835446"/>
            <a:ext cx="827100" cy="14700"/>
          </a:xfrm>
          <a:prstGeom prst="straightConnector1">
            <a:avLst/>
          </a:prstGeom>
          <a:noFill/>
          <a:ln w="28575" cap="flat" cmpd="sng">
            <a:solidFill>
              <a:srgbClr val="4A86E8"/>
            </a:solidFill>
            <a:prstDash val="solid"/>
            <a:round/>
            <a:headEnd type="triangle" w="med" len="med"/>
            <a:tailEnd type="triangle" w="med" len="med"/>
          </a:ln>
        </p:spPr>
      </p:cxnSp>
      <p:pic>
        <p:nvPicPr>
          <p:cNvPr id="813" name="Google Shape;813;gd5edfd6000_0_232"/>
          <p:cNvPicPr preferRelativeResize="0"/>
          <p:nvPr/>
        </p:nvPicPr>
        <p:blipFill>
          <a:blip r:embed="rId6">
            <a:alphaModFix/>
          </a:blip>
          <a:stretch>
            <a:fillRect/>
          </a:stretch>
        </p:blipFill>
        <p:spPr>
          <a:xfrm>
            <a:off x="7348163" y="2576025"/>
            <a:ext cx="304200" cy="304200"/>
          </a:xfrm>
          <a:prstGeom prst="rect">
            <a:avLst/>
          </a:prstGeom>
          <a:noFill/>
          <a:ln>
            <a:noFill/>
          </a:ln>
        </p:spPr>
      </p:pic>
      <p:pic>
        <p:nvPicPr>
          <p:cNvPr id="814" name="Google Shape;814;gd5edfd6000_0_232"/>
          <p:cNvPicPr preferRelativeResize="0"/>
          <p:nvPr/>
        </p:nvPicPr>
        <p:blipFill>
          <a:blip r:embed="rId6">
            <a:alphaModFix/>
          </a:blip>
          <a:stretch>
            <a:fillRect/>
          </a:stretch>
        </p:blipFill>
        <p:spPr>
          <a:xfrm>
            <a:off x="8234200" y="2576025"/>
            <a:ext cx="304200" cy="304200"/>
          </a:xfrm>
          <a:prstGeom prst="rect">
            <a:avLst/>
          </a:prstGeom>
          <a:noFill/>
          <a:ln>
            <a:noFill/>
          </a:ln>
        </p:spPr>
      </p:pic>
      <p:pic>
        <p:nvPicPr>
          <p:cNvPr id="815" name="Google Shape;815;gd5edfd6000_0_232"/>
          <p:cNvPicPr preferRelativeResize="0"/>
          <p:nvPr/>
        </p:nvPicPr>
        <p:blipFill>
          <a:blip r:embed="rId6">
            <a:alphaModFix/>
          </a:blip>
          <a:stretch>
            <a:fillRect/>
          </a:stretch>
        </p:blipFill>
        <p:spPr>
          <a:xfrm>
            <a:off x="7869163" y="3683350"/>
            <a:ext cx="304200" cy="304200"/>
          </a:xfrm>
          <a:prstGeom prst="rect">
            <a:avLst/>
          </a:prstGeom>
          <a:noFill/>
          <a:ln>
            <a:noFill/>
          </a:ln>
        </p:spPr>
      </p:pic>
      <p:sp>
        <p:nvSpPr>
          <p:cNvPr id="816" name="Google Shape;816;gd5edfd6000_0_232"/>
          <p:cNvSpPr/>
          <p:nvPr/>
        </p:nvSpPr>
        <p:spPr>
          <a:xfrm>
            <a:off x="3718575" y="5842300"/>
            <a:ext cx="14820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t>Search engines</a:t>
            </a:r>
            <a:endParaRPr kumimoji="0"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7" name="Google Shape;817;gd5edfd6000_0_232"/>
          <p:cNvSpPr/>
          <p:nvPr/>
        </p:nvSpPr>
        <p:spPr>
          <a:xfrm>
            <a:off x="5347450" y="5842300"/>
            <a:ext cx="16335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Applications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18" name="Google Shape;818;gd5edfd6000_0_232"/>
          <p:cNvCxnSpPr>
            <a:stCxn id="816" idx="0"/>
            <a:endCxn id="819" idx="3"/>
          </p:cNvCxnSpPr>
          <p:nvPr/>
        </p:nvCxnSpPr>
        <p:spPr>
          <a:xfrm flipV="1">
            <a:off x="4459575" y="4109421"/>
            <a:ext cx="558810" cy="1732879"/>
          </a:xfrm>
          <a:prstGeom prst="straightConnector1">
            <a:avLst/>
          </a:prstGeom>
          <a:noFill/>
          <a:ln w="28575" cap="flat" cmpd="sng">
            <a:solidFill>
              <a:srgbClr val="014B8E"/>
            </a:solidFill>
            <a:prstDash val="solid"/>
            <a:round/>
            <a:headEnd type="triangle" w="med" len="med"/>
            <a:tailEnd type="none" w="med" len="med"/>
          </a:ln>
        </p:spPr>
      </p:cxnSp>
      <p:cxnSp>
        <p:nvCxnSpPr>
          <p:cNvPr id="820" name="Google Shape;820;gd5edfd6000_0_232"/>
          <p:cNvCxnSpPr>
            <a:stCxn id="817" idx="0"/>
          </p:cNvCxnSpPr>
          <p:nvPr/>
        </p:nvCxnSpPr>
        <p:spPr>
          <a:xfrm rot="10800000" flipH="1">
            <a:off x="6164200" y="4965400"/>
            <a:ext cx="115200" cy="876900"/>
          </a:xfrm>
          <a:prstGeom prst="straightConnector1">
            <a:avLst/>
          </a:prstGeom>
          <a:noFill/>
          <a:ln w="28575" cap="flat" cmpd="sng">
            <a:solidFill>
              <a:srgbClr val="014B8E"/>
            </a:solidFill>
            <a:prstDash val="solid"/>
            <a:round/>
            <a:headEnd type="triangle" w="med" len="med"/>
            <a:tailEnd type="none" w="med" len="med"/>
          </a:ln>
        </p:spPr>
      </p:cxnSp>
      <p:cxnSp>
        <p:nvCxnSpPr>
          <p:cNvPr id="821" name="Google Shape;821;gd5edfd6000_0_232"/>
          <p:cNvCxnSpPr/>
          <p:nvPr/>
        </p:nvCxnSpPr>
        <p:spPr>
          <a:xfrm>
            <a:off x="5635700" y="3827946"/>
            <a:ext cx="1082100" cy="3000"/>
          </a:xfrm>
          <a:prstGeom prst="straightConnector1">
            <a:avLst/>
          </a:prstGeom>
          <a:noFill/>
          <a:ln w="28575" cap="flat" cmpd="sng">
            <a:solidFill>
              <a:srgbClr val="4A86E8"/>
            </a:solidFill>
            <a:prstDash val="solid"/>
            <a:round/>
            <a:headEnd type="triangle" w="med" len="med"/>
            <a:tailEnd type="triangle" w="med" len="med"/>
          </a:ln>
        </p:spPr>
      </p:cxnSp>
      <p:sp>
        <p:nvSpPr>
          <p:cNvPr id="819" name="Google Shape;819;gd5edfd6000_0_232"/>
          <p:cNvSpPr/>
          <p:nvPr/>
        </p:nvSpPr>
        <p:spPr>
          <a:xfrm>
            <a:off x="4389075" y="407475"/>
            <a:ext cx="4297200" cy="4337100"/>
          </a:xfrm>
          <a:prstGeom prst="ellipse">
            <a:avLst/>
          </a:prstGeom>
          <a:solidFill>
            <a:srgbClr val="014B8E">
              <a:alpha val="41900"/>
            </a:srgbClr>
          </a:solidFill>
          <a:ln w="12700" cap="flat" cmpd="sng">
            <a:solidFill>
              <a:srgbClr val="642F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63C1"/>
              </a:buClr>
              <a:buSzPts val="2640"/>
              <a:buFont typeface="Noto Sans Symbols"/>
              <a:buNone/>
              <a:tabLst/>
              <a:defRPr/>
            </a:pPr>
            <a:r>
              <a:rPr kumimoji="0" lang="en-US" sz="4500" b="0" i="0" u="none" strike="noStrike" kern="1200" cap="none" spc="0" normalizeH="0" baseline="0" noProof="0">
                <a:ln>
                  <a:noFill/>
                </a:ln>
                <a:solidFill>
                  <a:prstClr val="white"/>
                </a:solidFill>
                <a:effectLst/>
                <a:uLnTx/>
                <a:uFillTx/>
                <a:latin typeface="Courier New"/>
                <a:ea typeface="Courier New"/>
                <a:cs typeface="Courier New"/>
                <a:sym typeface="Courier New"/>
              </a:rPr>
              <a:t>an internet of water</a:t>
            </a:r>
            <a:endParaRPr kumimoji="0" sz="3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675;gd5edfd6000_0_84">
            <a:extLst>
              <a:ext uri="{FF2B5EF4-FFF2-40B4-BE49-F238E27FC236}">
                <a16:creationId xmlns:a16="http://schemas.microsoft.com/office/drawing/2014/main" id="{14A08030-4C97-43C3-84C0-79147EF93346}"/>
              </a:ext>
            </a:extLst>
          </p:cNvPr>
          <p:cNvSpPr txBox="1"/>
          <p:nvPr/>
        </p:nvSpPr>
        <p:spPr>
          <a:xfrm>
            <a:off x="207575" y="-52125"/>
            <a:ext cx="5641500" cy="677078"/>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base" latinLnBrk="0" hangingPunct="1">
              <a:lnSpc>
                <a:spcPct val="100000"/>
              </a:lnSpc>
              <a:spcBef>
                <a:spcPts val="0"/>
              </a:spcBef>
              <a:spcAft>
                <a:spcPts val="0"/>
              </a:spcAft>
              <a:buClr>
                <a:srgbClr val="BC5FBC"/>
              </a:buClr>
              <a:buSzPct val="110000"/>
              <a:buFont typeface="Wingdings" panose="05000000000000000000" pitchFamily="2" charset="2"/>
              <a:buNone/>
              <a:tabLst/>
              <a:defRPr/>
            </a:pPr>
            <a:r>
              <a:rPr kumimoji="0" lang="en-US" sz="3200" b="0" i="0" u="none" strike="noStrike" kern="1200" cap="none" spc="0" normalizeH="0" baseline="0" noProof="0" dirty="0">
                <a:ln>
                  <a:noFill/>
                </a:ln>
                <a:solidFill>
                  <a:srgbClr val="006F4B"/>
                </a:solidFill>
                <a:effectLst/>
                <a:uLnTx/>
                <a:uFillTx/>
                <a:latin typeface="Arial"/>
                <a:ea typeface="Avenir"/>
                <a:cs typeface="Avenir"/>
                <a:sym typeface="Avenir"/>
              </a:rPr>
              <a:t>3DHP Infostructure</a:t>
            </a:r>
            <a:endParaRPr kumimoji="0" sz="3200" b="0" i="0" u="none" strike="noStrike" kern="1200" cap="none" spc="0" normalizeH="0" baseline="0" noProof="0" dirty="0">
              <a:ln>
                <a:noFill/>
              </a:ln>
              <a:solidFill>
                <a:srgbClr val="006F4B"/>
              </a:solidFill>
              <a:effectLst/>
              <a:uLnTx/>
              <a:uFillTx/>
              <a:latin typeface="Arial"/>
              <a:ea typeface="Avenir"/>
              <a:cs typeface="Avenir"/>
              <a:sym typeface="Avenir"/>
            </a:endParaRPr>
          </a:p>
        </p:txBody>
      </p:sp>
    </p:spTree>
    <p:extLst>
      <p:ext uri="{BB962C8B-B14F-4D97-AF65-F5344CB8AC3E}">
        <p14:creationId xmlns:p14="http://schemas.microsoft.com/office/powerpoint/2010/main" val="3735414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4E25-26DB-9D4A-A19E-7260AB0429F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23B1EEE-639D-CF43-AFAF-BAA5268A5B1A}"/>
              </a:ext>
            </a:extLst>
          </p:cNvPr>
          <p:cNvSpPr>
            <a:spLocks noGrp="1"/>
          </p:cNvSpPr>
          <p:nvPr>
            <p:ph idx="1"/>
          </p:nvPr>
        </p:nvSpPr>
        <p:spPr/>
        <p:txBody>
          <a:bodyPr>
            <a:normAutofit fontScale="77500" lnSpcReduction="20000"/>
          </a:bodyPr>
          <a:lstStyle/>
          <a:p>
            <a:r>
              <a:rPr lang="en-US" dirty="0" err="1"/>
              <a:t>Geoconnex</a:t>
            </a:r>
            <a:r>
              <a:rPr lang="en-US" dirty="0"/>
              <a:t> Documentation at </a:t>
            </a:r>
            <a:r>
              <a:rPr lang="en-US" dirty="0">
                <a:hlinkClick r:id="rId3"/>
              </a:rPr>
              <a:t>https://docs.geoconnex.us</a:t>
            </a:r>
            <a:r>
              <a:rPr lang="en-US" dirty="0"/>
              <a:t> </a:t>
            </a:r>
          </a:p>
          <a:p>
            <a:endParaRPr lang="en-US" dirty="0"/>
          </a:p>
          <a:p>
            <a:r>
              <a:rPr lang="en-US" dirty="0"/>
              <a:t>Reach out for help by submitting an issue to</a:t>
            </a:r>
          </a:p>
          <a:p>
            <a:pPr marL="0" indent="0">
              <a:buNone/>
            </a:pPr>
            <a:r>
              <a:rPr lang="en-US" dirty="0">
                <a:hlinkClick r:id="rId4"/>
              </a:rPr>
              <a:t>https://github.com/internetofwater/geoconnex.us</a:t>
            </a:r>
            <a:endParaRPr lang="en-US" dirty="0"/>
          </a:p>
          <a:p>
            <a:pPr marL="0" indent="0">
              <a:buNone/>
            </a:pPr>
            <a:endParaRPr lang="en-US" dirty="0"/>
          </a:p>
          <a:p>
            <a:r>
              <a:rPr lang="en-US" dirty="0"/>
              <a:t>NLDI Documentation at </a:t>
            </a:r>
            <a:r>
              <a:rPr lang="en-US" dirty="0">
                <a:hlinkClick r:id="rId5"/>
              </a:rPr>
              <a:t>https://geoconnex.us/iow/nldi</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For questions about either service</a:t>
            </a:r>
          </a:p>
          <a:p>
            <a:pPr marL="0" indent="0">
              <a:buNone/>
            </a:pPr>
            <a:r>
              <a:rPr lang="en-US" dirty="0"/>
              <a:t>Kyle </a:t>
            </a:r>
            <a:r>
              <a:rPr lang="en-US" dirty="0" err="1"/>
              <a:t>Onda</a:t>
            </a:r>
            <a:r>
              <a:rPr lang="en-US" dirty="0"/>
              <a:t> (Lincoln Institute): </a:t>
            </a:r>
            <a:r>
              <a:rPr lang="en-US" dirty="0">
                <a:hlinkClick r:id="rId6"/>
              </a:rPr>
              <a:t>konda@lincolninst.edu</a:t>
            </a:r>
            <a:r>
              <a:rPr lang="en-US" dirty="0"/>
              <a:t> </a:t>
            </a:r>
          </a:p>
          <a:p>
            <a:pPr marL="0" indent="0">
              <a:buNone/>
            </a:pPr>
            <a:r>
              <a:rPr lang="en-US" dirty="0"/>
              <a:t>David Blodgett (USGS): </a:t>
            </a:r>
            <a:r>
              <a:rPr lang="en-US" dirty="0">
                <a:hlinkClick r:id="rId7"/>
              </a:rPr>
              <a:t>dblodgett@usgs.gov</a:t>
            </a:r>
            <a:r>
              <a:rPr lang="en-US" dirty="0"/>
              <a:t> </a:t>
            </a:r>
          </a:p>
        </p:txBody>
      </p:sp>
    </p:spTree>
    <p:extLst>
      <p:ext uri="{BB962C8B-B14F-4D97-AF65-F5344CB8AC3E}">
        <p14:creationId xmlns:p14="http://schemas.microsoft.com/office/powerpoint/2010/main" val="702702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dirty="0">
                <a:solidFill>
                  <a:srgbClr val="0A3160"/>
                </a:solidFill>
                <a:latin typeface="Avenir"/>
                <a:ea typeface="Avenir"/>
                <a:cs typeface="Avenir"/>
                <a:sym typeface="Avenir"/>
              </a:rPr>
              <a:t>Motivations</a:t>
            </a:r>
            <a:endParaRPr sz="4800" b="1" i="0" u="none" strike="noStrike" cap="none" dirty="0">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dirty="0">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dirty="0">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dirty="0">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dirty="0">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0"/>
            <a:ext cx="6051748" cy="985775"/>
          </a:xfrm>
          <a:prstGeom prst="rect">
            <a:avLst/>
          </a:prstGeom>
          <a:noFill/>
          <a:ln>
            <a:noFill/>
          </a:ln>
        </p:spPr>
      </p:pic>
      <p:sp>
        <p:nvSpPr>
          <p:cNvPr id="178" name="Google Shape;178;p5"/>
          <p:cNvSpPr/>
          <p:nvPr/>
        </p:nvSpPr>
        <p:spPr>
          <a:xfrm>
            <a:off x="1029775" y="1836813"/>
            <a:ext cx="10343400" cy="23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9" name="Google Shape;179;p5"/>
          <p:cNvSpPr txBox="1"/>
          <p:nvPr/>
        </p:nvSpPr>
        <p:spPr>
          <a:xfrm>
            <a:off x="1010425" y="1765500"/>
            <a:ext cx="103821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dirty="0">
                <a:solidFill>
                  <a:schemeClr val="dk1"/>
                </a:solidFill>
                <a:latin typeface="Calibri"/>
                <a:ea typeface="Calibri"/>
                <a:cs typeface="Calibri"/>
                <a:sym typeface="Calibri"/>
              </a:rPr>
              <a:t>“</a:t>
            </a:r>
            <a:r>
              <a:rPr lang="en-US" sz="2800" b="0" i="0" u="none" strike="noStrike" cap="none" dirty="0">
                <a:solidFill>
                  <a:schemeClr val="dk1"/>
                </a:solidFill>
                <a:latin typeface="Arial"/>
                <a:ea typeface="Arial"/>
                <a:cs typeface="Arial"/>
                <a:sym typeface="Arial"/>
              </a:rPr>
              <a:t>As a user of water data, I need to discover and access water information </a:t>
            </a:r>
            <a:r>
              <a:rPr lang="en-US" sz="2800" b="0" i="0" u="none" strike="noStrike" cap="none" dirty="0">
                <a:solidFill>
                  <a:srgbClr val="548235"/>
                </a:solidFill>
                <a:latin typeface="Arial"/>
                <a:ea typeface="Arial"/>
                <a:cs typeface="Arial"/>
                <a:sym typeface="Arial"/>
              </a:rPr>
              <a:t>relevant</a:t>
            </a:r>
            <a:r>
              <a:rPr lang="en-US" sz="2800" b="0" i="0" u="none" strike="noStrike" cap="none" dirty="0">
                <a:solidFill>
                  <a:schemeClr val="dk1"/>
                </a:solidFill>
                <a:latin typeface="Arial"/>
                <a:ea typeface="Arial"/>
                <a:cs typeface="Arial"/>
                <a:sym typeface="Arial"/>
              </a:rPr>
              <a:t> to the environmental feature I care about from </a:t>
            </a:r>
            <a:r>
              <a:rPr lang="en-US" sz="2800" b="0" i="0" u="none" strike="noStrike" cap="none" dirty="0">
                <a:solidFill>
                  <a:srgbClr val="548235"/>
                </a:solidFill>
                <a:latin typeface="Arial"/>
                <a:ea typeface="Arial"/>
                <a:cs typeface="Arial"/>
                <a:sym typeface="Arial"/>
              </a:rPr>
              <a:t>all the organizations</a:t>
            </a:r>
            <a:r>
              <a:rPr lang="en-US" sz="2800" b="0" i="0" u="none" strike="noStrike" cap="none" dirty="0">
                <a:solidFill>
                  <a:schemeClr val="dk1"/>
                </a:solidFill>
                <a:latin typeface="Arial"/>
                <a:ea typeface="Arial"/>
                <a:cs typeface="Arial"/>
                <a:sym typeface="Arial"/>
              </a:rPr>
              <a:t> that hold data about it, so I don’t have to have </a:t>
            </a:r>
            <a:r>
              <a:rPr lang="en-US" sz="2800" b="0" i="0" u="none" strike="noStrike" cap="none" dirty="0">
                <a:solidFill>
                  <a:srgbClr val="C55A11"/>
                </a:solidFill>
                <a:latin typeface="Arial"/>
                <a:ea typeface="Arial"/>
                <a:cs typeface="Arial"/>
                <a:sym typeface="Arial"/>
              </a:rPr>
              <a:t>special knowledge </a:t>
            </a:r>
            <a:r>
              <a:rPr lang="en-US" sz="2800" b="0" i="0" u="none" strike="noStrike" cap="none" dirty="0">
                <a:solidFill>
                  <a:schemeClr val="dk1"/>
                </a:solidFill>
                <a:latin typeface="Arial"/>
                <a:ea typeface="Arial"/>
                <a:cs typeface="Arial"/>
                <a:sym typeface="Arial"/>
              </a:rPr>
              <a:t>to access some information and so I </a:t>
            </a:r>
            <a:r>
              <a:rPr lang="en-US" sz="2800" b="0" i="0" u="none" strike="noStrike" cap="none" dirty="0">
                <a:solidFill>
                  <a:srgbClr val="C55A11"/>
                </a:solidFill>
                <a:latin typeface="Arial"/>
                <a:ea typeface="Arial"/>
                <a:cs typeface="Arial"/>
                <a:sym typeface="Arial"/>
              </a:rPr>
              <a:t>don’t</a:t>
            </a:r>
            <a:r>
              <a:rPr lang="en-US" sz="2800" b="0" i="0" u="none" strike="noStrike" cap="none" dirty="0">
                <a:solidFill>
                  <a:schemeClr val="dk1"/>
                </a:solidFill>
                <a:latin typeface="Arial"/>
                <a:ea typeface="Arial"/>
                <a:cs typeface="Arial"/>
                <a:sym typeface="Arial"/>
              </a:rPr>
              <a:t> </a:t>
            </a:r>
            <a:r>
              <a:rPr lang="en-US" sz="2800" b="0" i="0" u="none" strike="noStrike" cap="none" dirty="0">
                <a:solidFill>
                  <a:srgbClr val="C55A11"/>
                </a:solidFill>
                <a:latin typeface="Arial"/>
                <a:ea typeface="Arial"/>
                <a:cs typeface="Arial"/>
                <a:sym typeface="Arial"/>
              </a:rPr>
              <a:t>miss some potentially relevant </a:t>
            </a:r>
            <a:r>
              <a:rPr lang="en-US" sz="2800" b="0" i="0" u="none" strike="noStrike" cap="none" dirty="0">
                <a:solidFill>
                  <a:schemeClr val="dk1"/>
                </a:solidFill>
                <a:latin typeface="Arial"/>
                <a:ea typeface="Arial"/>
                <a:cs typeface="Arial"/>
                <a:sym typeface="Arial"/>
              </a:rPr>
              <a:t>information.”</a:t>
            </a:r>
            <a:endParaRPr sz="2800" b="0" i="0" u="none" strike="noStrike" cap="none" dirty="0">
              <a:solidFill>
                <a:schemeClr val="dk1"/>
              </a:solidFill>
              <a:latin typeface="Arial"/>
              <a:ea typeface="Arial"/>
              <a:cs typeface="Arial"/>
              <a:sym typeface="Arial"/>
            </a:endParaRPr>
          </a:p>
        </p:txBody>
      </p:sp>
      <p:sp>
        <p:nvSpPr>
          <p:cNvPr id="180" name="Google Shape;180;p5"/>
          <p:cNvSpPr txBox="1"/>
          <p:nvPr/>
        </p:nvSpPr>
        <p:spPr>
          <a:xfrm>
            <a:off x="3682050" y="4354275"/>
            <a:ext cx="5011200" cy="118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dirty="0">
                <a:solidFill>
                  <a:schemeClr val="dk1"/>
                </a:solidFill>
                <a:latin typeface="Calibri"/>
                <a:ea typeface="Calibri"/>
                <a:cs typeface="Calibri"/>
                <a:sym typeface="Calibri"/>
              </a:rPr>
              <a:t>Dave Blodgett (USGS)</a:t>
            </a:r>
            <a:endParaRPr sz="23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US" sz="1800" b="0" i="0" u="sng" strike="noStrike" cap="none" dirty="0">
                <a:solidFill>
                  <a:schemeClr val="hlink"/>
                </a:solidFill>
                <a:latin typeface="Calibri"/>
                <a:ea typeface="Calibri"/>
                <a:cs typeface="Calibri"/>
                <a:sym typeface="Calibri"/>
                <a:hlinkClick r:id="rId4"/>
              </a:rPr>
              <a:t>Second Environmental Linked Features Experiment: (</a:t>
            </a:r>
            <a:r>
              <a:rPr lang="en-US" sz="1800" b="0" i="0" u="sng" strike="noStrike" cap="none" dirty="0">
                <a:solidFill>
                  <a:schemeClr val="hlink"/>
                </a:solidFill>
                <a:latin typeface="Calibri"/>
                <a:ea typeface="Calibri"/>
                <a:cs typeface="Calibri"/>
                <a:sym typeface="Calibri"/>
              </a:rPr>
              <a:t>https://</a:t>
            </a:r>
            <a:r>
              <a:rPr lang="en-US" sz="1800" b="0" i="0" u="sng" strike="noStrike" cap="none" dirty="0" err="1">
                <a:solidFill>
                  <a:schemeClr val="hlink"/>
                </a:solidFill>
                <a:latin typeface="Calibri"/>
                <a:ea typeface="Calibri"/>
                <a:cs typeface="Calibri"/>
                <a:sym typeface="Calibri"/>
              </a:rPr>
              <a:t>docs.ogc.org</a:t>
            </a:r>
            <a:r>
              <a:rPr lang="en-US" sz="1800" b="0" i="0" u="sng" strike="noStrike" cap="none">
                <a:solidFill>
                  <a:schemeClr val="hlink"/>
                </a:solidFill>
                <a:latin typeface="Calibri"/>
                <a:ea typeface="Calibri"/>
                <a:cs typeface="Calibri"/>
                <a:sym typeface="Calibri"/>
              </a:rPr>
              <a:t>/per/20-067.html</a:t>
            </a:r>
            <a:endParaRPr sz="1800" b="0" i="0" u="sng" strike="noStrike" cap="none">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400543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609600" y="56075"/>
            <a:ext cx="10837333" cy="646331"/>
          </a:xfrm>
          <a:prstGeom prst="rect">
            <a:avLst/>
          </a:prstGeom>
          <a:noFill/>
        </p:spPr>
        <p:txBody>
          <a:bodyPr wrap="square">
            <a:spAutoFit/>
          </a:bodyPr>
          <a:lstStyle/>
          <a:p>
            <a:r>
              <a:rPr lang="en-US" dirty="0"/>
              <a:t>Geoconnex – The </a:t>
            </a:r>
            <a:r>
              <a:rPr lang="en-US" b="1" i="1" dirty="0"/>
              <a:t>Discoverability</a:t>
            </a:r>
            <a:r>
              <a:rPr lang="en-US" dirty="0"/>
              <a:t> framework for the internet of water,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530898"/>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pic>
        <p:nvPicPr>
          <p:cNvPr id="47" name="Google Shape;416;g10f1a622e4b_0_323" descr="A picture containing graphical user interface&#10;&#10;Description automatically generated">
            <a:extLst>
              <a:ext uri="{FF2B5EF4-FFF2-40B4-BE49-F238E27FC236}">
                <a16:creationId xmlns:a16="http://schemas.microsoft.com/office/drawing/2014/main" id="{7D65709E-2AA7-B549-8E87-507F14776CA6}"/>
              </a:ext>
            </a:extLst>
          </p:cNvPr>
          <p:cNvPicPr preferRelativeResize="0"/>
          <p:nvPr/>
        </p:nvPicPr>
        <p:blipFill rotWithShape="1">
          <a:blip r:embed="rId11">
            <a:alphaModFix/>
          </a:blip>
          <a:srcRect/>
          <a:stretch/>
        </p:blipFill>
        <p:spPr>
          <a:xfrm>
            <a:off x="8323612" y="2348894"/>
            <a:ext cx="981810" cy="721630"/>
          </a:xfrm>
          <a:prstGeom prst="rect">
            <a:avLst/>
          </a:prstGeom>
          <a:noFill/>
          <a:ln>
            <a:noFill/>
          </a:ln>
        </p:spPr>
      </p:pic>
      <p:pic>
        <p:nvPicPr>
          <p:cNvPr id="20" name="Graphic 19" descr="Cell Tower outline">
            <a:extLst>
              <a:ext uri="{FF2B5EF4-FFF2-40B4-BE49-F238E27FC236}">
                <a16:creationId xmlns:a16="http://schemas.microsoft.com/office/drawing/2014/main" id="{3DAFF68A-0A7C-4B41-B328-EBF73BB124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31083" y="4510519"/>
            <a:ext cx="717958" cy="717958"/>
          </a:xfrm>
          <a:prstGeom prst="rect">
            <a:avLst/>
          </a:prstGeom>
        </p:spPr>
      </p:pic>
      <p:pic>
        <p:nvPicPr>
          <p:cNvPr id="21" name="Graphic 20" descr="Cell Tower outline">
            <a:extLst>
              <a:ext uri="{FF2B5EF4-FFF2-40B4-BE49-F238E27FC236}">
                <a16:creationId xmlns:a16="http://schemas.microsoft.com/office/drawing/2014/main" id="{4F1E8571-0A5A-084F-9A37-ACB6F3A0F3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9357" y="4276741"/>
            <a:ext cx="717958" cy="717958"/>
          </a:xfrm>
          <a:prstGeom prst="rect">
            <a:avLst/>
          </a:prstGeom>
        </p:spPr>
      </p:pic>
      <p:sp>
        <p:nvSpPr>
          <p:cNvPr id="2" name="TextBox 1">
            <a:extLst>
              <a:ext uri="{FF2B5EF4-FFF2-40B4-BE49-F238E27FC236}">
                <a16:creationId xmlns:a16="http://schemas.microsoft.com/office/drawing/2014/main" id="{9F50A923-9B50-CC49-82DD-D260A1124072}"/>
              </a:ext>
            </a:extLst>
          </p:cNvPr>
          <p:cNvSpPr txBox="1"/>
          <p:nvPr/>
        </p:nvSpPr>
        <p:spPr>
          <a:xfrm>
            <a:off x="4662311" y="285608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0862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a:off x="3633420" y="5199096"/>
            <a:ext cx="3958426"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87939" y="378957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710346"/>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cxnSp>
        <p:nvCxnSpPr>
          <p:cNvPr id="4" name="Straight Arrow Connector 3">
            <a:extLst>
              <a:ext uri="{FF2B5EF4-FFF2-40B4-BE49-F238E27FC236}">
                <a16:creationId xmlns:a16="http://schemas.microsoft.com/office/drawing/2014/main" id="{5E70A646-9D4F-3A44-85B7-FF3B9DA9A134}"/>
              </a:ext>
            </a:extLst>
          </p:cNvPr>
          <p:cNvCxnSpPr/>
          <p:nvPr/>
        </p:nvCxnSpPr>
        <p:spPr>
          <a:xfrm>
            <a:off x="3488635" y="2782957"/>
            <a:ext cx="3730891" cy="0"/>
          </a:xfrm>
          <a:prstGeom prst="straightConnector1">
            <a:avLst/>
          </a:prstGeom>
          <a:ln w="444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F14D15-52B9-014D-AD2F-586F3213765E}"/>
              </a:ext>
            </a:extLst>
          </p:cNvPr>
          <p:cNvSpPr txBox="1"/>
          <p:nvPr/>
        </p:nvSpPr>
        <p:spPr>
          <a:xfrm>
            <a:off x="3535219" y="1598336"/>
            <a:ext cx="3637722" cy="1200329"/>
          </a:xfrm>
          <a:prstGeom prst="rect">
            <a:avLst/>
          </a:prstGeom>
          <a:noFill/>
        </p:spPr>
        <p:txBody>
          <a:bodyPr wrap="square">
            <a:spAutoFit/>
          </a:bodyPr>
          <a:lstStyle/>
          <a:p>
            <a:r>
              <a:rPr lang="en-US" dirty="0"/>
              <a:t>How do we enable computers to infer and leverage relationships between heterogeneous online data?</a:t>
            </a:r>
          </a:p>
        </p:txBody>
      </p:sp>
      <p:pic>
        <p:nvPicPr>
          <p:cNvPr id="3" name="Graphic 2" descr="Cell Tower outline">
            <a:extLst>
              <a:ext uri="{FF2B5EF4-FFF2-40B4-BE49-F238E27FC236}">
                <a16:creationId xmlns:a16="http://schemas.microsoft.com/office/drawing/2014/main" id="{19FA6703-E839-AB40-A06A-D750C4E243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1083" y="4510519"/>
            <a:ext cx="717958" cy="717958"/>
          </a:xfrm>
          <a:prstGeom prst="rect">
            <a:avLst/>
          </a:prstGeom>
        </p:spPr>
      </p:pic>
      <p:pic>
        <p:nvPicPr>
          <p:cNvPr id="24" name="Graphic 23" descr="Cell Tower outline">
            <a:extLst>
              <a:ext uri="{FF2B5EF4-FFF2-40B4-BE49-F238E27FC236}">
                <a16:creationId xmlns:a16="http://schemas.microsoft.com/office/drawing/2014/main" id="{48240B5B-A817-7F44-BA76-07365CD259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39357" y="4276741"/>
            <a:ext cx="717958" cy="717958"/>
          </a:xfrm>
          <a:prstGeom prst="rect">
            <a:avLst/>
          </a:prstGeom>
        </p:spPr>
      </p:pic>
      <p:pic>
        <p:nvPicPr>
          <p:cNvPr id="25" name="Google Shape;416;g10f1a622e4b_0_323" descr="A picture containing graphical user interface&#10;&#10;Description automatically generated">
            <a:extLst>
              <a:ext uri="{FF2B5EF4-FFF2-40B4-BE49-F238E27FC236}">
                <a16:creationId xmlns:a16="http://schemas.microsoft.com/office/drawing/2014/main" id="{869580A2-786C-9F40-8A2B-237703920B46}"/>
              </a:ext>
            </a:extLst>
          </p:cNvPr>
          <p:cNvPicPr preferRelativeResize="0"/>
          <p:nvPr/>
        </p:nvPicPr>
        <p:blipFill rotWithShape="1">
          <a:blip r:embed="rId13">
            <a:alphaModFix/>
          </a:blip>
          <a:srcRect/>
          <a:stretch/>
        </p:blipFill>
        <p:spPr>
          <a:xfrm>
            <a:off x="8323612" y="2348894"/>
            <a:ext cx="981810" cy="721630"/>
          </a:xfrm>
          <a:prstGeom prst="rect">
            <a:avLst/>
          </a:prstGeom>
          <a:noFill/>
          <a:ln>
            <a:noFill/>
          </a:ln>
        </p:spPr>
      </p:pic>
    </p:spTree>
    <p:extLst>
      <p:ext uri="{BB962C8B-B14F-4D97-AF65-F5344CB8AC3E}">
        <p14:creationId xmlns:p14="http://schemas.microsoft.com/office/powerpoint/2010/main" val="3735921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22233</TotalTime>
  <Words>3255</Words>
  <Application>Microsoft Macintosh PowerPoint</Application>
  <PresentationFormat>Widescreen</PresentationFormat>
  <Paragraphs>468</Paragraphs>
  <Slides>65</Slides>
  <Notes>38</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65</vt:i4>
      </vt:variant>
    </vt:vector>
  </HeadingPairs>
  <TitlesOfParts>
    <vt:vector size="75" baseType="lpstr">
      <vt:lpstr>Arial</vt:lpstr>
      <vt:lpstr>Avenir</vt:lpstr>
      <vt:lpstr>Calibri</vt:lpstr>
      <vt:lpstr>Calibri Light</vt:lpstr>
      <vt:lpstr>Courier New</vt:lpstr>
      <vt:lpstr>Noto Sans Symbols</vt:lpstr>
      <vt:lpstr>Source Sans Pro Web</vt:lpstr>
      <vt:lpstr>Wingdings</vt:lpstr>
      <vt:lpstr>Office Theme</vt:lpstr>
      <vt:lpstr>Office Theme</vt:lpstr>
      <vt:lpstr>PowerPoint Presentation</vt:lpstr>
      <vt:lpstr>PowerPoint Presentation</vt:lpstr>
      <vt:lpstr>PowerPoint Presentation</vt:lpstr>
      <vt:lpstr>PowerPoint Presentation</vt:lpstr>
      <vt:lpstr>Outline</vt:lpstr>
      <vt:lpstr>geoconnex.us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NLDI?</vt:lpstr>
      <vt:lpstr>How to contribute to geoconnex.us and the NLDI</vt:lpstr>
      <vt:lpstr>1. Hydro Address your data</vt:lpstr>
      <vt:lpstr>2. Publish feature-level landing content with embedded JSON-LD and persistent identifiers  </vt:lpstr>
      <vt:lpstr>2. Publish feature-level landing content with embedded JSON-LD and persistent identifiers  </vt:lpstr>
      <vt:lpstr>2. Publish feature-level landing content with embedded JSON-LD and persistent identifiers</vt:lpstr>
      <vt:lpstr>PowerPoint Presentation</vt:lpstr>
      <vt:lpstr>PowerPoint Presentation</vt:lpstr>
      <vt:lpstr>What to put in JSON-LD?</vt:lpstr>
      <vt:lpstr>2. Publish feature-level landing content with embedded JSON-LD and persistent identifiers</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Now let’s contribute data to the NLDI</vt:lpstr>
      <vt:lpstr>4. Publish a geojson file with your hydro-addressed location data  </vt:lpstr>
      <vt:lpstr>4. Publish a geojson file with your hydro-addressed location data  </vt:lpstr>
      <vt:lpstr>4. Publish a geojson file with your hydro-addressed location data  </vt:lpstr>
      <vt:lpstr>5. Register your geojson file with the NLDI repository   </vt:lpstr>
      <vt:lpstr>NLDI – How to use</vt:lpstr>
      <vt:lpstr>NLDI – How to use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Hydro-Addressed data to geoconnex.us and the NLDI</dc:title>
  <dc:creator>Kyle Onda</dc:creator>
  <cp:lastModifiedBy>Kyle Onda</cp:lastModifiedBy>
  <cp:revision>35</cp:revision>
  <dcterms:created xsi:type="dcterms:W3CDTF">2022-04-11T13:29:38Z</dcterms:created>
  <dcterms:modified xsi:type="dcterms:W3CDTF">2022-05-09T19:54:55Z</dcterms:modified>
</cp:coreProperties>
</file>